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2" r:id="rId4"/>
    <p:sldId id="257" r:id="rId5"/>
    <p:sldId id="259" r:id="rId6"/>
    <p:sldId id="268" r:id="rId7"/>
    <p:sldId id="260" r:id="rId8"/>
    <p:sldId id="263" r:id="rId9"/>
    <p:sldId id="265" r:id="rId10"/>
    <p:sldId id="264" r:id="rId11"/>
    <p:sldId id="266" r:id="rId12"/>
    <p:sldId id="258" r:id="rId13"/>
    <p:sldId id="269" r:id="rId14"/>
  </p:sldIdLst>
  <p:sldSz cx="10404475" cy="7561263"/>
  <p:notesSz cx="6858000" cy="9144000"/>
  <p:defaultTextStyle>
    <a:defPPr>
      <a:defRPr lang="it-IT"/>
    </a:defPPr>
    <a:lvl1pPr marL="0" algn="l" defTabSz="1026597" rtl="0" eaLnBrk="1" latinLnBrk="0" hangingPunct="1">
      <a:defRPr sz="2000" kern="1200">
        <a:solidFill>
          <a:schemeClr val="tx1"/>
        </a:solidFill>
        <a:latin typeface="+mn-lt"/>
        <a:ea typeface="+mn-ea"/>
        <a:cs typeface="+mn-cs"/>
      </a:defRPr>
    </a:lvl1pPr>
    <a:lvl2pPr marL="513298" algn="l" defTabSz="1026597" rtl="0" eaLnBrk="1" latinLnBrk="0" hangingPunct="1">
      <a:defRPr sz="2000" kern="1200">
        <a:solidFill>
          <a:schemeClr val="tx1"/>
        </a:solidFill>
        <a:latin typeface="+mn-lt"/>
        <a:ea typeface="+mn-ea"/>
        <a:cs typeface="+mn-cs"/>
      </a:defRPr>
    </a:lvl2pPr>
    <a:lvl3pPr marL="1026597" algn="l" defTabSz="1026597" rtl="0" eaLnBrk="1" latinLnBrk="0" hangingPunct="1">
      <a:defRPr sz="2000" kern="1200">
        <a:solidFill>
          <a:schemeClr val="tx1"/>
        </a:solidFill>
        <a:latin typeface="+mn-lt"/>
        <a:ea typeface="+mn-ea"/>
        <a:cs typeface="+mn-cs"/>
      </a:defRPr>
    </a:lvl3pPr>
    <a:lvl4pPr marL="1539895" algn="l" defTabSz="1026597" rtl="0" eaLnBrk="1" latinLnBrk="0" hangingPunct="1">
      <a:defRPr sz="2000" kern="1200">
        <a:solidFill>
          <a:schemeClr val="tx1"/>
        </a:solidFill>
        <a:latin typeface="+mn-lt"/>
        <a:ea typeface="+mn-ea"/>
        <a:cs typeface="+mn-cs"/>
      </a:defRPr>
    </a:lvl4pPr>
    <a:lvl5pPr marL="2053194" algn="l" defTabSz="1026597" rtl="0" eaLnBrk="1" latinLnBrk="0" hangingPunct="1">
      <a:defRPr sz="2000" kern="1200">
        <a:solidFill>
          <a:schemeClr val="tx1"/>
        </a:solidFill>
        <a:latin typeface="+mn-lt"/>
        <a:ea typeface="+mn-ea"/>
        <a:cs typeface="+mn-cs"/>
      </a:defRPr>
    </a:lvl5pPr>
    <a:lvl6pPr marL="2566492" algn="l" defTabSz="1026597" rtl="0" eaLnBrk="1" latinLnBrk="0" hangingPunct="1">
      <a:defRPr sz="2000" kern="1200">
        <a:solidFill>
          <a:schemeClr val="tx1"/>
        </a:solidFill>
        <a:latin typeface="+mn-lt"/>
        <a:ea typeface="+mn-ea"/>
        <a:cs typeface="+mn-cs"/>
      </a:defRPr>
    </a:lvl6pPr>
    <a:lvl7pPr marL="3079791" algn="l" defTabSz="1026597" rtl="0" eaLnBrk="1" latinLnBrk="0" hangingPunct="1">
      <a:defRPr sz="2000" kern="1200">
        <a:solidFill>
          <a:schemeClr val="tx1"/>
        </a:solidFill>
        <a:latin typeface="+mn-lt"/>
        <a:ea typeface="+mn-ea"/>
        <a:cs typeface="+mn-cs"/>
      </a:defRPr>
    </a:lvl7pPr>
    <a:lvl8pPr marL="3593089" algn="l" defTabSz="1026597" rtl="0" eaLnBrk="1" latinLnBrk="0" hangingPunct="1">
      <a:defRPr sz="2000" kern="1200">
        <a:solidFill>
          <a:schemeClr val="tx1"/>
        </a:solidFill>
        <a:latin typeface="+mn-lt"/>
        <a:ea typeface="+mn-ea"/>
        <a:cs typeface="+mn-cs"/>
      </a:defRPr>
    </a:lvl8pPr>
    <a:lvl9pPr marL="4106388" algn="l" defTabSz="1026597"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D050"/>
    <a:srgbClr val="669900"/>
    <a:srgbClr val="CC99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350" y="-90"/>
      </p:cViewPr>
      <p:guideLst>
        <p:guide orient="horz" pos="2382"/>
        <p:guide pos="327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780336" y="2348893"/>
            <a:ext cx="8843804" cy="1620771"/>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560671" y="4284716"/>
            <a:ext cx="7283133" cy="1932323"/>
          </a:xfrm>
        </p:spPr>
        <p:txBody>
          <a:bodyPr/>
          <a:lstStyle>
            <a:lvl1pPr marL="0" indent="0" algn="ctr">
              <a:buNone/>
              <a:defRPr>
                <a:solidFill>
                  <a:schemeClr val="tx1">
                    <a:tint val="75000"/>
                  </a:schemeClr>
                </a:solidFill>
              </a:defRPr>
            </a:lvl1pPr>
            <a:lvl2pPr marL="513298" indent="0" algn="ctr">
              <a:buNone/>
              <a:defRPr>
                <a:solidFill>
                  <a:schemeClr val="tx1">
                    <a:tint val="75000"/>
                  </a:schemeClr>
                </a:solidFill>
              </a:defRPr>
            </a:lvl2pPr>
            <a:lvl3pPr marL="1026597" indent="0" algn="ctr">
              <a:buNone/>
              <a:defRPr>
                <a:solidFill>
                  <a:schemeClr val="tx1">
                    <a:tint val="75000"/>
                  </a:schemeClr>
                </a:solidFill>
              </a:defRPr>
            </a:lvl3pPr>
            <a:lvl4pPr marL="1539895" indent="0" algn="ctr">
              <a:buNone/>
              <a:defRPr>
                <a:solidFill>
                  <a:schemeClr val="tx1">
                    <a:tint val="75000"/>
                  </a:schemeClr>
                </a:solidFill>
              </a:defRPr>
            </a:lvl4pPr>
            <a:lvl5pPr marL="2053194" indent="0" algn="ctr">
              <a:buNone/>
              <a:defRPr>
                <a:solidFill>
                  <a:schemeClr val="tx1">
                    <a:tint val="75000"/>
                  </a:schemeClr>
                </a:solidFill>
              </a:defRPr>
            </a:lvl5pPr>
            <a:lvl6pPr marL="2566492" indent="0" algn="ctr">
              <a:buNone/>
              <a:defRPr>
                <a:solidFill>
                  <a:schemeClr val="tx1">
                    <a:tint val="75000"/>
                  </a:schemeClr>
                </a:solidFill>
              </a:defRPr>
            </a:lvl6pPr>
            <a:lvl7pPr marL="3079791" indent="0" algn="ctr">
              <a:buNone/>
              <a:defRPr>
                <a:solidFill>
                  <a:schemeClr val="tx1">
                    <a:tint val="75000"/>
                  </a:schemeClr>
                </a:solidFill>
              </a:defRPr>
            </a:lvl7pPr>
            <a:lvl8pPr marL="3593089" indent="0" algn="ctr">
              <a:buNone/>
              <a:defRPr>
                <a:solidFill>
                  <a:schemeClr val="tx1">
                    <a:tint val="75000"/>
                  </a:schemeClr>
                </a:solidFill>
              </a:defRPr>
            </a:lvl8pPr>
            <a:lvl9pPr marL="4106388"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DD7C4B88-8285-4E27-B8AE-7FEF94D8C00A}" type="datetimeFigureOut">
              <a:rPr lang="it-IT" smtClean="0"/>
              <a:t>23/01/2016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7F90B68-97E1-4C5F-9CB4-A94507A48B06}" type="slidenum">
              <a:rPr lang="it-IT" smtClean="0"/>
              <a:t>‹N›</a:t>
            </a:fld>
            <a:endParaRPr lang="it-IT"/>
          </a:p>
        </p:txBody>
      </p:sp>
    </p:spTree>
    <p:extLst>
      <p:ext uri="{BB962C8B-B14F-4D97-AF65-F5344CB8AC3E}">
        <p14:creationId xmlns:p14="http://schemas.microsoft.com/office/powerpoint/2010/main" val="1800970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D7C4B88-8285-4E27-B8AE-7FEF94D8C00A}" type="datetimeFigureOut">
              <a:rPr lang="it-IT" smtClean="0"/>
              <a:t>23/01/2016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7F90B68-97E1-4C5F-9CB4-A94507A48B06}" type="slidenum">
              <a:rPr lang="it-IT" smtClean="0"/>
              <a:t>‹N›</a:t>
            </a:fld>
            <a:endParaRPr lang="it-IT"/>
          </a:p>
        </p:txBody>
      </p:sp>
    </p:spTree>
    <p:extLst>
      <p:ext uri="{BB962C8B-B14F-4D97-AF65-F5344CB8AC3E}">
        <p14:creationId xmlns:p14="http://schemas.microsoft.com/office/powerpoint/2010/main" val="2507702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543244" y="302802"/>
            <a:ext cx="2341007" cy="645157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520224" y="302802"/>
            <a:ext cx="6849613" cy="645157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D7C4B88-8285-4E27-B8AE-7FEF94D8C00A}" type="datetimeFigureOut">
              <a:rPr lang="it-IT" smtClean="0"/>
              <a:t>23/01/2016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7F90B68-97E1-4C5F-9CB4-A94507A48B06}" type="slidenum">
              <a:rPr lang="it-IT" smtClean="0"/>
              <a:t>‹N›</a:t>
            </a:fld>
            <a:endParaRPr lang="it-IT"/>
          </a:p>
        </p:txBody>
      </p:sp>
    </p:spTree>
    <p:extLst>
      <p:ext uri="{BB962C8B-B14F-4D97-AF65-F5344CB8AC3E}">
        <p14:creationId xmlns:p14="http://schemas.microsoft.com/office/powerpoint/2010/main" val="2217975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D7C4B88-8285-4E27-B8AE-7FEF94D8C00A}" type="datetimeFigureOut">
              <a:rPr lang="it-IT" smtClean="0"/>
              <a:t>23/01/2016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7F90B68-97E1-4C5F-9CB4-A94507A48B06}" type="slidenum">
              <a:rPr lang="it-IT" smtClean="0"/>
              <a:t>‹N›</a:t>
            </a:fld>
            <a:endParaRPr lang="it-IT"/>
          </a:p>
        </p:txBody>
      </p:sp>
    </p:spTree>
    <p:extLst>
      <p:ext uri="{BB962C8B-B14F-4D97-AF65-F5344CB8AC3E}">
        <p14:creationId xmlns:p14="http://schemas.microsoft.com/office/powerpoint/2010/main" val="1414682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21882" y="4858812"/>
            <a:ext cx="8843804" cy="1501751"/>
          </a:xfrm>
        </p:spPr>
        <p:txBody>
          <a:bodyPr anchor="t"/>
          <a:lstStyle>
            <a:lvl1pPr algn="l">
              <a:defRPr sz="45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821882" y="3204786"/>
            <a:ext cx="8843804" cy="1654026"/>
          </a:xfrm>
        </p:spPr>
        <p:txBody>
          <a:bodyPr anchor="b"/>
          <a:lstStyle>
            <a:lvl1pPr marL="0" indent="0">
              <a:buNone/>
              <a:defRPr sz="2200">
                <a:solidFill>
                  <a:schemeClr val="tx1">
                    <a:tint val="75000"/>
                  </a:schemeClr>
                </a:solidFill>
              </a:defRPr>
            </a:lvl1pPr>
            <a:lvl2pPr marL="513298" indent="0">
              <a:buNone/>
              <a:defRPr sz="2000">
                <a:solidFill>
                  <a:schemeClr val="tx1">
                    <a:tint val="75000"/>
                  </a:schemeClr>
                </a:solidFill>
              </a:defRPr>
            </a:lvl2pPr>
            <a:lvl3pPr marL="1026597" indent="0">
              <a:buNone/>
              <a:defRPr sz="1800">
                <a:solidFill>
                  <a:schemeClr val="tx1">
                    <a:tint val="75000"/>
                  </a:schemeClr>
                </a:solidFill>
              </a:defRPr>
            </a:lvl3pPr>
            <a:lvl4pPr marL="1539895" indent="0">
              <a:buNone/>
              <a:defRPr sz="1600">
                <a:solidFill>
                  <a:schemeClr val="tx1">
                    <a:tint val="75000"/>
                  </a:schemeClr>
                </a:solidFill>
              </a:defRPr>
            </a:lvl4pPr>
            <a:lvl5pPr marL="2053194" indent="0">
              <a:buNone/>
              <a:defRPr sz="1600">
                <a:solidFill>
                  <a:schemeClr val="tx1">
                    <a:tint val="75000"/>
                  </a:schemeClr>
                </a:solidFill>
              </a:defRPr>
            </a:lvl5pPr>
            <a:lvl6pPr marL="2566492" indent="0">
              <a:buNone/>
              <a:defRPr sz="1600">
                <a:solidFill>
                  <a:schemeClr val="tx1">
                    <a:tint val="75000"/>
                  </a:schemeClr>
                </a:solidFill>
              </a:defRPr>
            </a:lvl6pPr>
            <a:lvl7pPr marL="3079791" indent="0">
              <a:buNone/>
              <a:defRPr sz="1600">
                <a:solidFill>
                  <a:schemeClr val="tx1">
                    <a:tint val="75000"/>
                  </a:schemeClr>
                </a:solidFill>
              </a:defRPr>
            </a:lvl7pPr>
            <a:lvl8pPr marL="3593089" indent="0">
              <a:buNone/>
              <a:defRPr sz="1600">
                <a:solidFill>
                  <a:schemeClr val="tx1">
                    <a:tint val="75000"/>
                  </a:schemeClr>
                </a:solidFill>
              </a:defRPr>
            </a:lvl8pPr>
            <a:lvl9pPr marL="4106388"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DD7C4B88-8285-4E27-B8AE-7FEF94D8C00A}" type="datetimeFigureOut">
              <a:rPr lang="it-IT" smtClean="0"/>
              <a:t>23/01/2016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7F90B68-97E1-4C5F-9CB4-A94507A48B06}" type="slidenum">
              <a:rPr lang="it-IT" smtClean="0"/>
              <a:t>‹N›</a:t>
            </a:fld>
            <a:endParaRPr lang="it-IT"/>
          </a:p>
        </p:txBody>
      </p:sp>
    </p:spTree>
    <p:extLst>
      <p:ext uri="{BB962C8B-B14F-4D97-AF65-F5344CB8AC3E}">
        <p14:creationId xmlns:p14="http://schemas.microsoft.com/office/powerpoint/2010/main" val="1326934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520224" y="1764295"/>
            <a:ext cx="4595310" cy="4990084"/>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5288941" y="1764295"/>
            <a:ext cx="4595310" cy="4990084"/>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DD7C4B88-8285-4E27-B8AE-7FEF94D8C00A}" type="datetimeFigureOut">
              <a:rPr lang="it-IT" smtClean="0"/>
              <a:t>23/01/2016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7F90B68-97E1-4C5F-9CB4-A94507A48B06}" type="slidenum">
              <a:rPr lang="it-IT" smtClean="0"/>
              <a:t>‹N›</a:t>
            </a:fld>
            <a:endParaRPr lang="it-IT"/>
          </a:p>
        </p:txBody>
      </p:sp>
    </p:spTree>
    <p:extLst>
      <p:ext uri="{BB962C8B-B14F-4D97-AF65-F5344CB8AC3E}">
        <p14:creationId xmlns:p14="http://schemas.microsoft.com/office/powerpoint/2010/main" val="2840247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520224" y="1692533"/>
            <a:ext cx="4597117" cy="705367"/>
          </a:xfrm>
        </p:spPr>
        <p:txBody>
          <a:bodyPr anchor="b"/>
          <a:lstStyle>
            <a:lvl1pPr marL="0" indent="0">
              <a:buNone/>
              <a:defRPr sz="2700" b="1"/>
            </a:lvl1pPr>
            <a:lvl2pPr marL="513298" indent="0">
              <a:buNone/>
              <a:defRPr sz="2200" b="1"/>
            </a:lvl2pPr>
            <a:lvl3pPr marL="1026597" indent="0">
              <a:buNone/>
              <a:defRPr sz="2000" b="1"/>
            </a:lvl3pPr>
            <a:lvl4pPr marL="1539895" indent="0">
              <a:buNone/>
              <a:defRPr sz="1800" b="1"/>
            </a:lvl4pPr>
            <a:lvl5pPr marL="2053194" indent="0">
              <a:buNone/>
              <a:defRPr sz="1800" b="1"/>
            </a:lvl5pPr>
            <a:lvl6pPr marL="2566492" indent="0">
              <a:buNone/>
              <a:defRPr sz="1800" b="1"/>
            </a:lvl6pPr>
            <a:lvl7pPr marL="3079791" indent="0">
              <a:buNone/>
              <a:defRPr sz="1800" b="1"/>
            </a:lvl7pPr>
            <a:lvl8pPr marL="3593089" indent="0">
              <a:buNone/>
              <a:defRPr sz="1800" b="1"/>
            </a:lvl8pPr>
            <a:lvl9pPr marL="4106388" indent="0">
              <a:buNone/>
              <a:defRPr sz="1800" b="1"/>
            </a:lvl9pPr>
          </a:lstStyle>
          <a:p>
            <a:pPr lvl="0"/>
            <a:r>
              <a:rPr lang="it-IT" smtClean="0"/>
              <a:t>Fare clic per modificare stili del testo dello schema</a:t>
            </a:r>
          </a:p>
        </p:txBody>
      </p:sp>
      <p:sp>
        <p:nvSpPr>
          <p:cNvPr id="4" name="Segnaposto contenuto 3"/>
          <p:cNvSpPr>
            <a:spLocks noGrp="1"/>
          </p:cNvSpPr>
          <p:nvPr>
            <p:ph sz="half" idx="2"/>
          </p:nvPr>
        </p:nvSpPr>
        <p:spPr>
          <a:xfrm>
            <a:off x="520224" y="2397901"/>
            <a:ext cx="4597117" cy="4356478"/>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5285330" y="1692533"/>
            <a:ext cx="4598922" cy="705367"/>
          </a:xfrm>
        </p:spPr>
        <p:txBody>
          <a:bodyPr anchor="b"/>
          <a:lstStyle>
            <a:lvl1pPr marL="0" indent="0">
              <a:buNone/>
              <a:defRPr sz="2700" b="1"/>
            </a:lvl1pPr>
            <a:lvl2pPr marL="513298" indent="0">
              <a:buNone/>
              <a:defRPr sz="2200" b="1"/>
            </a:lvl2pPr>
            <a:lvl3pPr marL="1026597" indent="0">
              <a:buNone/>
              <a:defRPr sz="2000" b="1"/>
            </a:lvl3pPr>
            <a:lvl4pPr marL="1539895" indent="0">
              <a:buNone/>
              <a:defRPr sz="1800" b="1"/>
            </a:lvl4pPr>
            <a:lvl5pPr marL="2053194" indent="0">
              <a:buNone/>
              <a:defRPr sz="1800" b="1"/>
            </a:lvl5pPr>
            <a:lvl6pPr marL="2566492" indent="0">
              <a:buNone/>
              <a:defRPr sz="1800" b="1"/>
            </a:lvl6pPr>
            <a:lvl7pPr marL="3079791" indent="0">
              <a:buNone/>
              <a:defRPr sz="1800" b="1"/>
            </a:lvl7pPr>
            <a:lvl8pPr marL="3593089" indent="0">
              <a:buNone/>
              <a:defRPr sz="1800" b="1"/>
            </a:lvl8pPr>
            <a:lvl9pPr marL="4106388" indent="0">
              <a:buNone/>
              <a:defRPr sz="18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5285330" y="2397901"/>
            <a:ext cx="4598922" cy="4356478"/>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DD7C4B88-8285-4E27-B8AE-7FEF94D8C00A}" type="datetimeFigureOut">
              <a:rPr lang="it-IT" smtClean="0"/>
              <a:t>23/01/2016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C7F90B68-97E1-4C5F-9CB4-A94507A48B06}" type="slidenum">
              <a:rPr lang="it-IT" smtClean="0"/>
              <a:t>‹N›</a:t>
            </a:fld>
            <a:endParaRPr lang="it-IT"/>
          </a:p>
        </p:txBody>
      </p:sp>
    </p:spTree>
    <p:extLst>
      <p:ext uri="{BB962C8B-B14F-4D97-AF65-F5344CB8AC3E}">
        <p14:creationId xmlns:p14="http://schemas.microsoft.com/office/powerpoint/2010/main" val="3341149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DD7C4B88-8285-4E27-B8AE-7FEF94D8C00A}" type="datetimeFigureOut">
              <a:rPr lang="it-IT" smtClean="0"/>
              <a:t>23/01/2016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C7F90B68-97E1-4C5F-9CB4-A94507A48B06}" type="slidenum">
              <a:rPr lang="it-IT" smtClean="0"/>
              <a:t>‹N›</a:t>
            </a:fld>
            <a:endParaRPr lang="it-IT"/>
          </a:p>
        </p:txBody>
      </p:sp>
    </p:spTree>
    <p:extLst>
      <p:ext uri="{BB962C8B-B14F-4D97-AF65-F5344CB8AC3E}">
        <p14:creationId xmlns:p14="http://schemas.microsoft.com/office/powerpoint/2010/main" val="377547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D7C4B88-8285-4E27-B8AE-7FEF94D8C00A}" type="datetimeFigureOut">
              <a:rPr lang="it-IT" smtClean="0"/>
              <a:t>23/01/2016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C7F90B68-97E1-4C5F-9CB4-A94507A48B06}" type="slidenum">
              <a:rPr lang="it-IT" smtClean="0"/>
              <a:t>‹N›</a:t>
            </a:fld>
            <a:endParaRPr lang="it-IT"/>
          </a:p>
        </p:txBody>
      </p:sp>
    </p:spTree>
    <p:extLst>
      <p:ext uri="{BB962C8B-B14F-4D97-AF65-F5344CB8AC3E}">
        <p14:creationId xmlns:p14="http://schemas.microsoft.com/office/powerpoint/2010/main" val="2961117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20224" y="301050"/>
            <a:ext cx="3423001" cy="1281214"/>
          </a:xfrm>
        </p:spPr>
        <p:txBody>
          <a:bodyPr anchor="b"/>
          <a:lstStyle>
            <a:lvl1pPr algn="l">
              <a:defRPr sz="2200" b="1"/>
            </a:lvl1pPr>
          </a:lstStyle>
          <a:p>
            <a:r>
              <a:rPr lang="it-IT" smtClean="0"/>
              <a:t>Fare clic per modificare lo stile del titolo</a:t>
            </a:r>
            <a:endParaRPr lang="it-IT"/>
          </a:p>
        </p:txBody>
      </p:sp>
      <p:sp>
        <p:nvSpPr>
          <p:cNvPr id="3" name="Segnaposto contenuto 2"/>
          <p:cNvSpPr>
            <a:spLocks noGrp="1"/>
          </p:cNvSpPr>
          <p:nvPr>
            <p:ph idx="1"/>
          </p:nvPr>
        </p:nvSpPr>
        <p:spPr>
          <a:xfrm>
            <a:off x="4067860" y="301051"/>
            <a:ext cx="5816391" cy="64533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520224" y="1582265"/>
            <a:ext cx="3423001" cy="5172114"/>
          </a:xfrm>
        </p:spPr>
        <p:txBody>
          <a:bodyPr/>
          <a:lstStyle>
            <a:lvl1pPr marL="0" indent="0">
              <a:buNone/>
              <a:defRPr sz="1600"/>
            </a:lvl1pPr>
            <a:lvl2pPr marL="513298" indent="0">
              <a:buNone/>
              <a:defRPr sz="1300"/>
            </a:lvl2pPr>
            <a:lvl3pPr marL="1026597" indent="0">
              <a:buNone/>
              <a:defRPr sz="1100"/>
            </a:lvl3pPr>
            <a:lvl4pPr marL="1539895" indent="0">
              <a:buNone/>
              <a:defRPr sz="1000"/>
            </a:lvl4pPr>
            <a:lvl5pPr marL="2053194" indent="0">
              <a:buNone/>
              <a:defRPr sz="1000"/>
            </a:lvl5pPr>
            <a:lvl6pPr marL="2566492" indent="0">
              <a:buNone/>
              <a:defRPr sz="1000"/>
            </a:lvl6pPr>
            <a:lvl7pPr marL="3079791" indent="0">
              <a:buNone/>
              <a:defRPr sz="1000"/>
            </a:lvl7pPr>
            <a:lvl8pPr marL="3593089" indent="0">
              <a:buNone/>
              <a:defRPr sz="1000"/>
            </a:lvl8pPr>
            <a:lvl9pPr marL="4106388"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DD7C4B88-8285-4E27-B8AE-7FEF94D8C00A}" type="datetimeFigureOut">
              <a:rPr lang="it-IT" smtClean="0"/>
              <a:t>23/01/2016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7F90B68-97E1-4C5F-9CB4-A94507A48B06}" type="slidenum">
              <a:rPr lang="it-IT" smtClean="0"/>
              <a:t>‹N›</a:t>
            </a:fld>
            <a:endParaRPr lang="it-IT"/>
          </a:p>
        </p:txBody>
      </p:sp>
    </p:spTree>
    <p:extLst>
      <p:ext uri="{BB962C8B-B14F-4D97-AF65-F5344CB8AC3E}">
        <p14:creationId xmlns:p14="http://schemas.microsoft.com/office/powerpoint/2010/main" val="430112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039350" y="5292884"/>
            <a:ext cx="6242685" cy="624855"/>
          </a:xfrm>
        </p:spPr>
        <p:txBody>
          <a:bodyPr anchor="b"/>
          <a:lstStyle>
            <a:lvl1pPr algn="l">
              <a:defRPr sz="22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2039350" y="675613"/>
            <a:ext cx="6242685" cy="4536758"/>
          </a:xfrm>
        </p:spPr>
        <p:txBody>
          <a:bodyPr/>
          <a:lstStyle>
            <a:lvl1pPr marL="0" indent="0">
              <a:buNone/>
              <a:defRPr sz="3600"/>
            </a:lvl1pPr>
            <a:lvl2pPr marL="513298" indent="0">
              <a:buNone/>
              <a:defRPr sz="3100"/>
            </a:lvl2pPr>
            <a:lvl3pPr marL="1026597" indent="0">
              <a:buNone/>
              <a:defRPr sz="2700"/>
            </a:lvl3pPr>
            <a:lvl4pPr marL="1539895" indent="0">
              <a:buNone/>
              <a:defRPr sz="2200"/>
            </a:lvl4pPr>
            <a:lvl5pPr marL="2053194" indent="0">
              <a:buNone/>
              <a:defRPr sz="2200"/>
            </a:lvl5pPr>
            <a:lvl6pPr marL="2566492" indent="0">
              <a:buNone/>
              <a:defRPr sz="2200"/>
            </a:lvl6pPr>
            <a:lvl7pPr marL="3079791" indent="0">
              <a:buNone/>
              <a:defRPr sz="2200"/>
            </a:lvl7pPr>
            <a:lvl8pPr marL="3593089" indent="0">
              <a:buNone/>
              <a:defRPr sz="2200"/>
            </a:lvl8pPr>
            <a:lvl9pPr marL="4106388" indent="0">
              <a:buNone/>
              <a:defRPr sz="2200"/>
            </a:lvl9pPr>
          </a:lstStyle>
          <a:p>
            <a:endParaRPr lang="it-IT"/>
          </a:p>
        </p:txBody>
      </p:sp>
      <p:sp>
        <p:nvSpPr>
          <p:cNvPr id="4" name="Segnaposto testo 3"/>
          <p:cNvSpPr>
            <a:spLocks noGrp="1"/>
          </p:cNvSpPr>
          <p:nvPr>
            <p:ph type="body" sz="half" idx="2"/>
          </p:nvPr>
        </p:nvSpPr>
        <p:spPr>
          <a:xfrm>
            <a:off x="2039350" y="5917739"/>
            <a:ext cx="6242685" cy="887398"/>
          </a:xfrm>
        </p:spPr>
        <p:txBody>
          <a:bodyPr/>
          <a:lstStyle>
            <a:lvl1pPr marL="0" indent="0">
              <a:buNone/>
              <a:defRPr sz="1600"/>
            </a:lvl1pPr>
            <a:lvl2pPr marL="513298" indent="0">
              <a:buNone/>
              <a:defRPr sz="1300"/>
            </a:lvl2pPr>
            <a:lvl3pPr marL="1026597" indent="0">
              <a:buNone/>
              <a:defRPr sz="1100"/>
            </a:lvl3pPr>
            <a:lvl4pPr marL="1539895" indent="0">
              <a:buNone/>
              <a:defRPr sz="1000"/>
            </a:lvl4pPr>
            <a:lvl5pPr marL="2053194" indent="0">
              <a:buNone/>
              <a:defRPr sz="1000"/>
            </a:lvl5pPr>
            <a:lvl6pPr marL="2566492" indent="0">
              <a:buNone/>
              <a:defRPr sz="1000"/>
            </a:lvl6pPr>
            <a:lvl7pPr marL="3079791" indent="0">
              <a:buNone/>
              <a:defRPr sz="1000"/>
            </a:lvl7pPr>
            <a:lvl8pPr marL="3593089" indent="0">
              <a:buNone/>
              <a:defRPr sz="1000"/>
            </a:lvl8pPr>
            <a:lvl9pPr marL="4106388"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DD7C4B88-8285-4E27-B8AE-7FEF94D8C00A}" type="datetimeFigureOut">
              <a:rPr lang="it-IT" smtClean="0"/>
              <a:t>23/01/2016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7F90B68-97E1-4C5F-9CB4-A94507A48B06}" type="slidenum">
              <a:rPr lang="it-IT" smtClean="0"/>
              <a:t>‹N›</a:t>
            </a:fld>
            <a:endParaRPr lang="it-IT"/>
          </a:p>
        </p:txBody>
      </p:sp>
    </p:spTree>
    <p:extLst>
      <p:ext uri="{BB962C8B-B14F-4D97-AF65-F5344CB8AC3E}">
        <p14:creationId xmlns:p14="http://schemas.microsoft.com/office/powerpoint/2010/main" val="3810276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520224" y="302801"/>
            <a:ext cx="9364028" cy="1260211"/>
          </a:xfrm>
          <a:prstGeom prst="rect">
            <a:avLst/>
          </a:prstGeom>
        </p:spPr>
        <p:txBody>
          <a:bodyPr vert="horz" lIns="102660" tIns="51330" rIns="102660" bIns="5133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520224" y="1764295"/>
            <a:ext cx="9364028" cy="4990084"/>
          </a:xfrm>
          <a:prstGeom prst="rect">
            <a:avLst/>
          </a:prstGeom>
        </p:spPr>
        <p:txBody>
          <a:bodyPr vert="horz" lIns="102660" tIns="51330" rIns="102660" bIns="5133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520224" y="7008171"/>
            <a:ext cx="2427711" cy="402567"/>
          </a:xfrm>
          <a:prstGeom prst="rect">
            <a:avLst/>
          </a:prstGeom>
        </p:spPr>
        <p:txBody>
          <a:bodyPr vert="horz" lIns="102660" tIns="51330" rIns="102660" bIns="51330" rtlCol="0" anchor="ctr"/>
          <a:lstStyle>
            <a:lvl1pPr algn="l">
              <a:defRPr sz="1300">
                <a:solidFill>
                  <a:schemeClr val="tx1">
                    <a:tint val="75000"/>
                  </a:schemeClr>
                </a:solidFill>
              </a:defRPr>
            </a:lvl1pPr>
          </a:lstStyle>
          <a:p>
            <a:fld id="{DD7C4B88-8285-4E27-B8AE-7FEF94D8C00A}" type="datetimeFigureOut">
              <a:rPr lang="it-IT" smtClean="0"/>
              <a:t>23/01/2016</a:t>
            </a:fld>
            <a:endParaRPr lang="it-IT"/>
          </a:p>
        </p:txBody>
      </p:sp>
      <p:sp>
        <p:nvSpPr>
          <p:cNvPr id="5" name="Segnaposto piè di pagina 4"/>
          <p:cNvSpPr>
            <a:spLocks noGrp="1"/>
          </p:cNvSpPr>
          <p:nvPr>
            <p:ph type="ftr" sz="quarter" idx="3"/>
          </p:nvPr>
        </p:nvSpPr>
        <p:spPr>
          <a:xfrm>
            <a:off x="3554863" y="7008171"/>
            <a:ext cx="3294750" cy="402567"/>
          </a:xfrm>
          <a:prstGeom prst="rect">
            <a:avLst/>
          </a:prstGeom>
        </p:spPr>
        <p:txBody>
          <a:bodyPr vert="horz" lIns="102660" tIns="51330" rIns="102660" bIns="51330" rtlCol="0" anchor="ctr"/>
          <a:lstStyle>
            <a:lvl1pPr algn="ctr">
              <a:defRPr sz="13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7456540" y="7008171"/>
            <a:ext cx="2427711" cy="402567"/>
          </a:xfrm>
          <a:prstGeom prst="rect">
            <a:avLst/>
          </a:prstGeom>
        </p:spPr>
        <p:txBody>
          <a:bodyPr vert="horz" lIns="102660" tIns="51330" rIns="102660" bIns="51330" rtlCol="0" anchor="ctr"/>
          <a:lstStyle>
            <a:lvl1pPr algn="r">
              <a:defRPr sz="1300">
                <a:solidFill>
                  <a:schemeClr val="tx1">
                    <a:tint val="75000"/>
                  </a:schemeClr>
                </a:solidFill>
              </a:defRPr>
            </a:lvl1pPr>
          </a:lstStyle>
          <a:p>
            <a:fld id="{C7F90B68-97E1-4C5F-9CB4-A94507A48B06}" type="slidenum">
              <a:rPr lang="it-IT" smtClean="0"/>
              <a:t>‹N›</a:t>
            </a:fld>
            <a:endParaRPr lang="it-IT"/>
          </a:p>
        </p:txBody>
      </p:sp>
    </p:spTree>
    <p:extLst>
      <p:ext uri="{BB962C8B-B14F-4D97-AF65-F5344CB8AC3E}">
        <p14:creationId xmlns:p14="http://schemas.microsoft.com/office/powerpoint/2010/main" val="16883249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26597" rtl="0" eaLnBrk="1" latinLnBrk="0" hangingPunct="1">
        <a:spcBef>
          <a:spcPct val="0"/>
        </a:spcBef>
        <a:buNone/>
        <a:defRPr sz="4900" kern="1200">
          <a:solidFill>
            <a:schemeClr val="tx1"/>
          </a:solidFill>
          <a:latin typeface="+mj-lt"/>
          <a:ea typeface="+mj-ea"/>
          <a:cs typeface="+mj-cs"/>
        </a:defRPr>
      </a:lvl1pPr>
    </p:titleStyle>
    <p:bodyStyle>
      <a:lvl1pPr marL="384974" indent="-384974" algn="l" defTabSz="1026597"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34110" indent="-320812" algn="l" defTabSz="1026597"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83246" indent="-256649" algn="l" defTabSz="102659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96545" indent="-256649" algn="l" defTabSz="1026597"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309843" indent="-256649" algn="l" defTabSz="1026597"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23141" indent="-256649" algn="l" defTabSz="1026597"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36440" indent="-256649" algn="l" defTabSz="1026597"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49738" indent="-256649" algn="l" defTabSz="1026597"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63037" indent="-256649" algn="l" defTabSz="1026597"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it-IT"/>
      </a:defPPr>
      <a:lvl1pPr marL="0" algn="l" defTabSz="1026597" rtl="0" eaLnBrk="1" latinLnBrk="0" hangingPunct="1">
        <a:defRPr sz="2000" kern="1200">
          <a:solidFill>
            <a:schemeClr val="tx1"/>
          </a:solidFill>
          <a:latin typeface="+mn-lt"/>
          <a:ea typeface="+mn-ea"/>
          <a:cs typeface="+mn-cs"/>
        </a:defRPr>
      </a:lvl1pPr>
      <a:lvl2pPr marL="513298" algn="l" defTabSz="1026597" rtl="0" eaLnBrk="1" latinLnBrk="0" hangingPunct="1">
        <a:defRPr sz="2000" kern="1200">
          <a:solidFill>
            <a:schemeClr val="tx1"/>
          </a:solidFill>
          <a:latin typeface="+mn-lt"/>
          <a:ea typeface="+mn-ea"/>
          <a:cs typeface="+mn-cs"/>
        </a:defRPr>
      </a:lvl2pPr>
      <a:lvl3pPr marL="1026597" algn="l" defTabSz="1026597" rtl="0" eaLnBrk="1" latinLnBrk="0" hangingPunct="1">
        <a:defRPr sz="2000" kern="1200">
          <a:solidFill>
            <a:schemeClr val="tx1"/>
          </a:solidFill>
          <a:latin typeface="+mn-lt"/>
          <a:ea typeface="+mn-ea"/>
          <a:cs typeface="+mn-cs"/>
        </a:defRPr>
      </a:lvl3pPr>
      <a:lvl4pPr marL="1539895" algn="l" defTabSz="1026597" rtl="0" eaLnBrk="1" latinLnBrk="0" hangingPunct="1">
        <a:defRPr sz="2000" kern="1200">
          <a:solidFill>
            <a:schemeClr val="tx1"/>
          </a:solidFill>
          <a:latin typeface="+mn-lt"/>
          <a:ea typeface="+mn-ea"/>
          <a:cs typeface="+mn-cs"/>
        </a:defRPr>
      </a:lvl4pPr>
      <a:lvl5pPr marL="2053194" algn="l" defTabSz="1026597" rtl="0" eaLnBrk="1" latinLnBrk="0" hangingPunct="1">
        <a:defRPr sz="2000" kern="1200">
          <a:solidFill>
            <a:schemeClr val="tx1"/>
          </a:solidFill>
          <a:latin typeface="+mn-lt"/>
          <a:ea typeface="+mn-ea"/>
          <a:cs typeface="+mn-cs"/>
        </a:defRPr>
      </a:lvl5pPr>
      <a:lvl6pPr marL="2566492" algn="l" defTabSz="1026597" rtl="0" eaLnBrk="1" latinLnBrk="0" hangingPunct="1">
        <a:defRPr sz="2000" kern="1200">
          <a:solidFill>
            <a:schemeClr val="tx1"/>
          </a:solidFill>
          <a:latin typeface="+mn-lt"/>
          <a:ea typeface="+mn-ea"/>
          <a:cs typeface="+mn-cs"/>
        </a:defRPr>
      </a:lvl6pPr>
      <a:lvl7pPr marL="3079791" algn="l" defTabSz="1026597" rtl="0" eaLnBrk="1" latinLnBrk="0" hangingPunct="1">
        <a:defRPr sz="2000" kern="1200">
          <a:solidFill>
            <a:schemeClr val="tx1"/>
          </a:solidFill>
          <a:latin typeface="+mn-lt"/>
          <a:ea typeface="+mn-ea"/>
          <a:cs typeface="+mn-cs"/>
        </a:defRPr>
      </a:lvl7pPr>
      <a:lvl8pPr marL="3593089" algn="l" defTabSz="1026597" rtl="0" eaLnBrk="1" latinLnBrk="0" hangingPunct="1">
        <a:defRPr sz="2000" kern="1200">
          <a:solidFill>
            <a:schemeClr val="tx1"/>
          </a:solidFill>
          <a:latin typeface="+mn-lt"/>
          <a:ea typeface="+mn-ea"/>
          <a:cs typeface="+mn-cs"/>
        </a:defRPr>
      </a:lvl8pPr>
      <a:lvl9pPr marL="4106388" algn="l" defTabSz="1026597"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737741" y="1439780"/>
            <a:ext cx="8843804" cy="1620771"/>
          </a:xfrm>
        </p:spPr>
        <p:txBody>
          <a:bodyPr/>
          <a:lstStyle/>
          <a:p>
            <a:r>
              <a:rPr lang="it-IT" sz="4000" b="1" dirty="0" smtClean="0">
                <a:solidFill>
                  <a:schemeClr val="tx1">
                    <a:lumMod val="85000"/>
                    <a:lumOff val="15000"/>
                  </a:schemeClr>
                </a:solidFill>
                <a:effectLst>
                  <a:outerShdw blurRad="38100" dist="38100" dir="2700000" algn="tl">
                    <a:srgbClr val="000000">
                      <a:alpha val="43137"/>
                    </a:srgbClr>
                  </a:outerShdw>
                </a:effectLst>
              </a:rPr>
              <a:t>Comune di Grazzanise </a:t>
            </a:r>
            <a:r>
              <a:rPr lang="it-IT" dirty="0" smtClean="0">
                <a:solidFill>
                  <a:schemeClr val="tx1">
                    <a:lumMod val="85000"/>
                    <a:lumOff val="15000"/>
                  </a:schemeClr>
                </a:solidFill>
                <a:effectLst>
                  <a:outerShdw blurRad="38100" dist="38100" dir="2700000" algn="tl">
                    <a:srgbClr val="000000">
                      <a:alpha val="43137"/>
                    </a:srgbClr>
                  </a:outerShdw>
                </a:effectLst>
              </a:rPr>
              <a:t/>
            </a:r>
            <a:br>
              <a:rPr lang="it-IT" dirty="0" smtClean="0">
                <a:solidFill>
                  <a:schemeClr val="tx1">
                    <a:lumMod val="85000"/>
                    <a:lumOff val="15000"/>
                  </a:schemeClr>
                </a:solidFill>
                <a:effectLst>
                  <a:outerShdw blurRad="38100" dist="38100" dir="2700000" algn="tl">
                    <a:srgbClr val="000000">
                      <a:alpha val="43137"/>
                    </a:srgbClr>
                  </a:outerShdw>
                </a:effectLst>
              </a:rPr>
            </a:br>
            <a:r>
              <a:rPr lang="it-IT" sz="2000" cap="small" dirty="0" smtClean="0">
                <a:solidFill>
                  <a:schemeClr val="tx1">
                    <a:lumMod val="85000"/>
                    <a:lumOff val="15000"/>
                  </a:schemeClr>
                </a:solidFill>
                <a:effectLst>
                  <a:outerShdw blurRad="38100" dist="38100" dir="2700000" algn="tl">
                    <a:srgbClr val="000000">
                      <a:alpha val="43137"/>
                    </a:srgbClr>
                  </a:outerShdw>
                </a:effectLst>
              </a:rPr>
              <a:t>Provincia di Caserta</a:t>
            </a:r>
            <a:endParaRPr lang="it-IT" sz="2000" cap="small" dirty="0">
              <a:solidFill>
                <a:schemeClr val="tx1">
                  <a:lumMod val="85000"/>
                  <a:lumOff val="15000"/>
                </a:schemeClr>
              </a:solidFill>
              <a:effectLst>
                <a:outerShdw blurRad="38100" dist="38100" dir="2700000" algn="tl">
                  <a:srgbClr val="000000">
                    <a:alpha val="43137"/>
                  </a:srgbClr>
                </a:outerShdw>
              </a:effectLst>
            </a:endParaRPr>
          </a:p>
        </p:txBody>
      </p:sp>
      <p:sp>
        <p:nvSpPr>
          <p:cNvPr id="3" name="Sottotitolo 2"/>
          <p:cNvSpPr>
            <a:spLocks noGrp="1"/>
          </p:cNvSpPr>
          <p:nvPr>
            <p:ph type="subTitle" idx="1"/>
          </p:nvPr>
        </p:nvSpPr>
        <p:spPr>
          <a:xfrm>
            <a:off x="377701" y="3636615"/>
            <a:ext cx="9649072" cy="2736304"/>
          </a:xfrm>
        </p:spPr>
        <p:txBody>
          <a:bodyPr>
            <a:normAutofit/>
          </a:bodyPr>
          <a:lstStyle/>
          <a:p>
            <a:r>
              <a:rPr lang="it-IT" sz="4000" b="1" dirty="0" smtClean="0">
                <a:solidFill>
                  <a:schemeClr val="tx1">
                    <a:lumMod val="85000"/>
                    <a:lumOff val="15000"/>
                  </a:schemeClr>
                </a:solidFill>
                <a:effectLst>
                  <a:outerShdw blurRad="38100" dist="38100" dir="2700000" algn="tl">
                    <a:srgbClr val="000000">
                      <a:alpha val="43137"/>
                    </a:srgbClr>
                  </a:outerShdw>
                </a:effectLst>
              </a:rPr>
              <a:t>PIANO COMUNALE DI PROTEZIONE CIVILE</a:t>
            </a:r>
          </a:p>
          <a:p>
            <a:r>
              <a:rPr lang="it-IT" sz="2000" dirty="0" smtClean="0">
                <a:solidFill>
                  <a:schemeClr val="tx1">
                    <a:lumMod val="85000"/>
                    <a:lumOff val="15000"/>
                  </a:schemeClr>
                </a:solidFill>
                <a:effectLst>
                  <a:outerShdw blurRad="38100" dist="38100" dir="2700000" algn="tl">
                    <a:srgbClr val="000000">
                      <a:alpha val="43137"/>
                    </a:srgbClr>
                  </a:outerShdw>
                </a:effectLst>
              </a:rPr>
              <a:t>(Ai sensi della L. 100/2012 in conformità alla Delibera G.R. n. 146 del 27.05.2013) </a:t>
            </a:r>
          </a:p>
          <a:p>
            <a:endParaRPr lang="it-IT" dirty="0">
              <a:effectLst>
                <a:outerShdw blurRad="38100" dist="38100" dir="2700000" algn="tl">
                  <a:srgbClr val="000000">
                    <a:alpha val="43137"/>
                  </a:srgbClr>
                </a:outerShdw>
              </a:effectLst>
            </a:endParaRPr>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5859" y="322708"/>
            <a:ext cx="1314450" cy="128587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755673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05" y="216427"/>
            <a:ext cx="10440480" cy="7380955"/>
          </a:xfrm>
          <a:prstGeom prst="rect">
            <a:avLst/>
          </a:prstGeom>
        </p:spPr>
      </p:pic>
      <p:sp>
        <p:nvSpPr>
          <p:cNvPr id="6" name="Rettangolo 5"/>
          <p:cNvSpPr/>
          <p:nvPr/>
        </p:nvSpPr>
        <p:spPr>
          <a:xfrm>
            <a:off x="-36005" y="0"/>
            <a:ext cx="10440480" cy="118834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p:cNvSpPr txBox="1"/>
          <p:nvPr/>
        </p:nvSpPr>
        <p:spPr>
          <a:xfrm>
            <a:off x="377701" y="108223"/>
            <a:ext cx="9577064" cy="1015663"/>
          </a:xfrm>
          <a:prstGeom prst="rect">
            <a:avLst/>
          </a:prstGeom>
          <a:noFill/>
        </p:spPr>
        <p:txBody>
          <a:bodyPr wrap="square" rtlCol="0">
            <a:spAutoFit/>
          </a:bodyPr>
          <a:lstStyle/>
          <a:p>
            <a:pPr algn="ctr"/>
            <a:r>
              <a:rPr lang="it-IT" sz="3600" b="1" cap="small" dirty="0"/>
              <a:t>Aree e Strutture di Protezione Civile</a:t>
            </a:r>
          </a:p>
          <a:p>
            <a:pPr algn="ctr"/>
            <a:r>
              <a:rPr lang="it-IT" sz="2400" b="1" cap="small" dirty="0" smtClean="0"/>
              <a:t>Brezza</a:t>
            </a:r>
            <a:endParaRPr lang="it-IT" sz="3600" b="1" cap="small" dirty="0" smtClean="0"/>
          </a:p>
        </p:txBody>
      </p:sp>
    </p:spTree>
    <p:extLst>
      <p:ext uri="{BB962C8B-B14F-4D97-AF65-F5344CB8AC3E}">
        <p14:creationId xmlns:p14="http://schemas.microsoft.com/office/powerpoint/2010/main" val="32644857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arrotondato 2"/>
          <p:cNvSpPr/>
          <p:nvPr/>
        </p:nvSpPr>
        <p:spPr>
          <a:xfrm>
            <a:off x="1675151" y="776908"/>
            <a:ext cx="4269524" cy="6028059"/>
          </a:xfrm>
          <a:prstGeom prst="roundRect">
            <a:avLst>
              <a:gd name="adj" fmla="val 7386"/>
            </a:avLst>
          </a:prstGeom>
          <a:noFill/>
          <a:ln w="444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9327" y="822962"/>
            <a:ext cx="1183191" cy="1157469"/>
          </a:xfrm>
          <a:prstGeom prst="rect">
            <a:avLst/>
          </a:prstGeom>
          <a:effectLst>
            <a:outerShdw blurRad="50800" dist="38100" dir="2700000" algn="tl" rotWithShape="0">
              <a:prstClr val="black">
                <a:alpha val="40000"/>
              </a:prstClr>
            </a:outerShdw>
          </a:effectLst>
        </p:spPr>
      </p:pic>
      <p:sp>
        <p:nvSpPr>
          <p:cNvPr id="4" name="Rettangolo 3"/>
          <p:cNvSpPr/>
          <p:nvPr/>
        </p:nvSpPr>
        <p:spPr>
          <a:xfrm>
            <a:off x="1675151" y="2124447"/>
            <a:ext cx="4269524" cy="64807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p:cNvSpPr txBox="1"/>
          <p:nvPr/>
        </p:nvSpPr>
        <p:spPr>
          <a:xfrm>
            <a:off x="1675151" y="2196455"/>
            <a:ext cx="4269524" cy="523220"/>
          </a:xfrm>
          <a:prstGeom prst="rect">
            <a:avLst/>
          </a:prstGeom>
          <a:noFill/>
        </p:spPr>
        <p:txBody>
          <a:bodyPr wrap="square" rtlCol="0">
            <a:spAutoFit/>
          </a:bodyPr>
          <a:lstStyle/>
          <a:p>
            <a:pPr algn="ctr"/>
            <a:r>
              <a:rPr lang="it-IT" sz="2800" b="1" dirty="0" smtClean="0">
                <a:solidFill>
                  <a:schemeClr val="bg1"/>
                </a:solidFill>
                <a:latin typeface="Arial" panose="020B0604020202020204" pitchFamily="34" charset="0"/>
                <a:cs typeface="Arial" panose="020B0604020202020204" pitchFamily="34" charset="0"/>
              </a:rPr>
              <a:t>AREA DI EMERGENZA</a:t>
            </a:r>
            <a:endParaRPr lang="it-IT" sz="2800" b="1" dirty="0">
              <a:solidFill>
                <a:schemeClr val="bg1"/>
              </a:solidFill>
              <a:latin typeface="Arial" panose="020B0604020202020204" pitchFamily="34" charset="0"/>
              <a:cs typeface="Arial" panose="020B0604020202020204" pitchFamily="34" charset="0"/>
            </a:endParaRPr>
          </a:p>
        </p:txBody>
      </p:sp>
      <p:sp>
        <p:nvSpPr>
          <p:cNvPr id="9" name="CasellaDiTesto 8"/>
          <p:cNvSpPr txBox="1"/>
          <p:nvPr/>
        </p:nvSpPr>
        <p:spPr>
          <a:xfrm>
            <a:off x="1829693" y="6012879"/>
            <a:ext cx="3960440" cy="523220"/>
          </a:xfrm>
          <a:prstGeom prst="rect">
            <a:avLst/>
          </a:prstGeom>
          <a:noFill/>
          <a:ln w="19050">
            <a:solidFill>
              <a:srgbClr val="92D050"/>
            </a:solidFill>
          </a:ln>
        </p:spPr>
        <p:txBody>
          <a:bodyPr wrap="square" rtlCol="0">
            <a:spAutoFit/>
          </a:bodyPr>
          <a:lstStyle/>
          <a:p>
            <a:r>
              <a:rPr lang="it-IT" sz="2800" b="1" dirty="0" smtClean="0">
                <a:latin typeface="Arial" panose="020B0604020202020204" pitchFamily="34" charset="0"/>
                <a:cs typeface="Arial" panose="020B0604020202020204" pitchFamily="34" charset="0"/>
              </a:rPr>
              <a:t>A00</a:t>
            </a:r>
            <a:r>
              <a:rPr lang="it-IT" sz="2800" b="1" dirty="0" smtClean="0"/>
              <a:t> </a:t>
            </a:r>
            <a:endParaRPr lang="it-IT" sz="2800" b="1" dirty="0"/>
          </a:p>
        </p:txBody>
      </p:sp>
      <p:sp>
        <p:nvSpPr>
          <p:cNvPr id="10" name="Rettangolo 9"/>
          <p:cNvSpPr/>
          <p:nvPr/>
        </p:nvSpPr>
        <p:spPr>
          <a:xfrm>
            <a:off x="1891175" y="2988543"/>
            <a:ext cx="1780877" cy="1800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p:cNvSpPr txBox="1"/>
          <p:nvPr/>
        </p:nvSpPr>
        <p:spPr>
          <a:xfrm>
            <a:off x="1891176" y="3132559"/>
            <a:ext cx="1780876" cy="1569660"/>
          </a:xfrm>
          <a:prstGeom prst="rect">
            <a:avLst/>
          </a:prstGeom>
          <a:noFill/>
        </p:spPr>
        <p:txBody>
          <a:bodyPr wrap="square" rtlCol="0">
            <a:spAutoFit/>
          </a:bodyPr>
          <a:lstStyle/>
          <a:p>
            <a:pPr algn="ctr"/>
            <a:r>
              <a:rPr lang="it-IT" sz="9600" b="1" dirty="0" smtClean="0">
                <a:solidFill>
                  <a:schemeClr val="tx1">
                    <a:lumMod val="85000"/>
                    <a:lumOff val="15000"/>
                  </a:schemeClr>
                </a:solidFill>
                <a:latin typeface="Arial" panose="020B0604020202020204" pitchFamily="34" charset="0"/>
                <a:cs typeface="Arial" panose="020B0604020202020204" pitchFamily="34" charset="0"/>
              </a:rPr>
              <a:t>A</a:t>
            </a:r>
            <a:endParaRPr lang="it-IT" sz="9600" b="1"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4" name="CasellaDiTesto 13"/>
          <p:cNvSpPr txBox="1"/>
          <p:nvPr/>
        </p:nvSpPr>
        <p:spPr>
          <a:xfrm>
            <a:off x="1675151" y="4788743"/>
            <a:ext cx="4269524" cy="1154162"/>
          </a:xfrm>
          <a:prstGeom prst="rect">
            <a:avLst/>
          </a:prstGeom>
          <a:noFill/>
        </p:spPr>
        <p:txBody>
          <a:bodyPr wrap="square" rtlCol="0">
            <a:spAutoFit/>
          </a:bodyPr>
          <a:lstStyle/>
          <a:p>
            <a:pPr algn="ctr">
              <a:lnSpc>
                <a:spcPct val="150000"/>
              </a:lnSpc>
            </a:pPr>
            <a:r>
              <a:rPr lang="it-IT" sz="2800" b="1" spc="-150" dirty="0" smtClean="0">
                <a:solidFill>
                  <a:srgbClr val="92D050"/>
                </a:solidFill>
                <a:latin typeface="Arial" panose="020B0604020202020204" pitchFamily="34" charset="0"/>
                <a:cs typeface="Arial" panose="020B0604020202020204" pitchFamily="34" charset="0"/>
              </a:rPr>
              <a:t>AREA DI ATTESA SICURA</a:t>
            </a:r>
          </a:p>
          <a:p>
            <a:pPr algn="ctr">
              <a:lnSpc>
                <a:spcPct val="150000"/>
              </a:lnSpc>
            </a:pPr>
            <a:r>
              <a:rPr lang="it-IT" sz="1800" b="1" dirty="0" smtClean="0">
                <a:solidFill>
                  <a:schemeClr val="tx1">
                    <a:lumMod val="85000"/>
                    <a:lumOff val="15000"/>
                  </a:schemeClr>
                </a:solidFill>
                <a:latin typeface="Arial" panose="020B0604020202020204" pitchFamily="34" charset="0"/>
                <a:cs typeface="Arial" panose="020B0604020202020204" pitchFamily="34" charset="0"/>
              </a:rPr>
              <a:t>Punto di informazione e assistenza</a:t>
            </a:r>
            <a:endParaRPr lang="it-IT" sz="1800" b="1" dirty="0">
              <a:solidFill>
                <a:schemeClr val="tx1">
                  <a:lumMod val="85000"/>
                  <a:lumOff val="15000"/>
                </a:schemeClr>
              </a:solidFill>
              <a:latin typeface="Arial" panose="020B0604020202020204" pitchFamily="34" charset="0"/>
              <a:cs typeface="Arial" panose="020B0604020202020204" pitchFamily="34" charset="0"/>
            </a:endParaRPr>
          </a:p>
        </p:txBody>
      </p:sp>
      <p:pic>
        <p:nvPicPr>
          <p:cNvPr id="15" name="Immagin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7399" y="2988543"/>
            <a:ext cx="1809827" cy="1800200"/>
          </a:xfrm>
          <a:prstGeom prst="rect">
            <a:avLst/>
          </a:prstGeom>
        </p:spPr>
      </p:pic>
      <p:sp>
        <p:nvSpPr>
          <p:cNvPr id="17" name="CasellaDiTesto 16"/>
          <p:cNvSpPr txBox="1"/>
          <p:nvPr/>
        </p:nvSpPr>
        <p:spPr>
          <a:xfrm>
            <a:off x="6498381" y="2448483"/>
            <a:ext cx="3507760" cy="1754326"/>
          </a:xfrm>
          <a:prstGeom prst="rect">
            <a:avLst/>
          </a:prstGeom>
          <a:noFill/>
        </p:spPr>
        <p:txBody>
          <a:bodyPr wrap="square" rtlCol="0">
            <a:spAutoFit/>
          </a:bodyPr>
          <a:lstStyle/>
          <a:p>
            <a:pPr algn="ctr">
              <a:lnSpc>
                <a:spcPct val="150000"/>
              </a:lnSpc>
            </a:pPr>
            <a:r>
              <a:rPr lang="it-IT" sz="2400" b="1" dirty="0" smtClean="0"/>
              <a:t>Cartello «tipo» posizionato nelle aree di Protezione Civile</a:t>
            </a:r>
            <a:endParaRPr lang="it-IT" sz="2400" b="1" dirty="0"/>
          </a:p>
        </p:txBody>
      </p:sp>
      <p:cxnSp>
        <p:nvCxnSpPr>
          <p:cNvPr id="23" name="Connettore 1 22"/>
          <p:cNvCxnSpPr/>
          <p:nvPr/>
        </p:nvCxnSpPr>
        <p:spPr>
          <a:xfrm>
            <a:off x="5800659" y="5148783"/>
            <a:ext cx="1080120" cy="0"/>
          </a:xfrm>
          <a:prstGeom prst="line">
            <a:avLst/>
          </a:prstGeom>
          <a:ln w="25400">
            <a:solidFill>
              <a:schemeClr val="tx1">
                <a:lumMod val="85000"/>
                <a:lumOff val="15000"/>
              </a:schemeClr>
            </a:solidFill>
            <a:headEnd type="arrow"/>
          </a:ln>
        </p:spPr>
        <p:style>
          <a:lnRef idx="1">
            <a:schemeClr val="accent1"/>
          </a:lnRef>
          <a:fillRef idx="0">
            <a:schemeClr val="accent1"/>
          </a:fillRef>
          <a:effectRef idx="0">
            <a:schemeClr val="accent1"/>
          </a:effectRef>
          <a:fontRef idx="minor">
            <a:schemeClr val="tx1"/>
          </a:fontRef>
        </p:style>
      </p:cxnSp>
      <p:cxnSp>
        <p:nvCxnSpPr>
          <p:cNvPr id="25" name="Connettore 1 24"/>
          <p:cNvCxnSpPr/>
          <p:nvPr/>
        </p:nvCxnSpPr>
        <p:spPr>
          <a:xfrm>
            <a:off x="5584635" y="1445079"/>
            <a:ext cx="1080120" cy="0"/>
          </a:xfrm>
          <a:prstGeom prst="line">
            <a:avLst/>
          </a:prstGeom>
          <a:ln w="25400">
            <a:solidFill>
              <a:schemeClr val="tx1">
                <a:lumMod val="85000"/>
                <a:lumOff val="15000"/>
              </a:schemeClr>
            </a:solidFill>
            <a:headEnd type="arrow"/>
          </a:ln>
        </p:spPr>
        <p:style>
          <a:lnRef idx="1">
            <a:schemeClr val="accent1"/>
          </a:lnRef>
          <a:fillRef idx="0">
            <a:schemeClr val="accent1"/>
          </a:fillRef>
          <a:effectRef idx="0">
            <a:schemeClr val="accent1"/>
          </a:effectRef>
          <a:fontRef idx="minor">
            <a:schemeClr val="tx1"/>
          </a:fontRef>
        </p:style>
      </p:cxnSp>
      <p:sp>
        <p:nvSpPr>
          <p:cNvPr id="26" name="CasellaDiTesto 25"/>
          <p:cNvSpPr txBox="1"/>
          <p:nvPr/>
        </p:nvSpPr>
        <p:spPr>
          <a:xfrm>
            <a:off x="6088691" y="1076265"/>
            <a:ext cx="2057491" cy="400110"/>
          </a:xfrm>
          <a:prstGeom prst="rect">
            <a:avLst/>
          </a:prstGeom>
          <a:noFill/>
        </p:spPr>
        <p:txBody>
          <a:bodyPr wrap="square" rtlCol="0">
            <a:spAutoFit/>
          </a:bodyPr>
          <a:lstStyle/>
          <a:p>
            <a:r>
              <a:rPr lang="it-IT" cap="small" dirty="0" smtClean="0"/>
              <a:t>Logo del comune</a:t>
            </a:r>
            <a:endParaRPr lang="it-IT" cap="small" dirty="0"/>
          </a:p>
        </p:txBody>
      </p:sp>
      <p:sp>
        <p:nvSpPr>
          <p:cNvPr id="28" name="CasellaDiTesto 27"/>
          <p:cNvSpPr txBox="1"/>
          <p:nvPr/>
        </p:nvSpPr>
        <p:spPr>
          <a:xfrm>
            <a:off x="6138341" y="4716735"/>
            <a:ext cx="2057491" cy="400110"/>
          </a:xfrm>
          <a:prstGeom prst="rect">
            <a:avLst/>
          </a:prstGeom>
          <a:noFill/>
        </p:spPr>
        <p:txBody>
          <a:bodyPr wrap="square" rtlCol="0">
            <a:spAutoFit/>
          </a:bodyPr>
          <a:lstStyle/>
          <a:p>
            <a:r>
              <a:rPr lang="it-IT" cap="small" dirty="0" smtClean="0"/>
              <a:t>Tipologia area</a:t>
            </a:r>
            <a:endParaRPr lang="it-IT" cap="small" dirty="0"/>
          </a:p>
        </p:txBody>
      </p:sp>
      <p:cxnSp>
        <p:nvCxnSpPr>
          <p:cNvPr id="32" name="Connettore 1 31"/>
          <p:cNvCxnSpPr/>
          <p:nvPr/>
        </p:nvCxnSpPr>
        <p:spPr>
          <a:xfrm>
            <a:off x="4442518" y="6274489"/>
            <a:ext cx="2438261" cy="0"/>
          </a:xfrm>
          <a:prstGeom prst="line">
            <a:avLst/>
          </a:prstGeom>
          <a:ln w="25400">
            <a:solidFill>
              <a:schemeClr val="tx1"/>
            </a:solidFill>
            <a:headEnd type="arrow"/>
          </a:ln>
        </p:spPr>
        <p:style>
          <a:lnRef idx="1">
            <a:schemeClr val="accent1"/>
          </a:lnRef>
          <a:fillRef idx="0">
            <a:schemeClr val="accent1"/>
          </a:fillRef>
          <a:effectRef idx="0">
            <a:schemeClr val="accent1"/>
          </a:effectRef>
          <a:fontRef idx="minor">
            <a:schemeClr val="tx1"/>
          </a:fontRef>
        </p:style>
      </p:cxnSp>
      <p:cxnSp>
        <p:nvCxnSpPr>
          <p:cNvPr id="34" name="Connettore 1 33"/>
          <p:cNvCxnSpPr>
            <a:stCxn id="9" idx="1"/>
          </p:cNvCxnSpPr>
          <p:nvPr/>
        </p:nvCxnSpPr>
        <p:spPr>
          <a:xfrm flipH="1">
            <a:off x="952861" y="6274489"/>
            <a:ext cx="876832" cy="0"/>
          </a:xfrm>
          <a:prstGeom prst="line">
            <a:avLst/>
          </a:prstGeom>
          <a:ln w="25400">
            <a:solidFill>
              <a:schemeClr val="tx1"/>
            </a:solidFill>
            <a:headEnd type="arrow"/>
          </a:ln>
        </p:spPr>
        <p:style>
          <a:lnRef idx="1">
            <a:schemeClr val="accent1"/>
          </a:lnRef>
          <a:fillRef idx="0">
            <a:schemeClr val="accent1"/>
          </a:fillRef>
          <a:effectRef idx="0">
            <a:schemeClr val="accent1"/>
          </a:effectRef>
          <a:fontRef idx="minor">
            <a:schemeClr val="tx1"/>
          </a:fontRef>
        </p:style>
      </p:cxnSp>
      <p:cxnSp>
        <p:nvCxnSpPr>
          <p:cNvPr id="35" name="Connettore 1 34"/>
          <p:cNvCxnSpPr/>
          <p:nvPr/>
        </p:nvCxnSpPr>
        <p:spPr>
          <a:xfrm flipH="1">
            <a:off x="1313805" y="3917389"/>
            <a:ext cx="835315" cy="0"/>
          </a:xfrm>
          <a:prstGeom prst="line">
            <a:avLst/>
          </a:prstGeom>
          <a:ln w="25400">
            <a:solidFill>
              <a:schemeClr val="tx1"/>
            </a:solidFill>
            <a:headEnd type="arrow"/>
          </a:ln>
        </p:spPr>
        <p:style>
          <a:lnRef idx="1">
            <a:schemeClr val="accent1"/>
          </a:lnRef>
          <a:fillRef idx="0">
            <a:schemeClr val="accent1"/>
          </a:fillRef>
          <a:effectRef idx="0">
            <a:schemeClr val="accent1"/>
          </a:effectRef>
          <a:fontRef idx="minor">
            <a:schemeClr val="tx1"/>
          </a:fontRef>
        </p:style>
      </p:cxnSp>
      <p:sp>
        <p:nvSpPr>
          <p:cNvPr id="36" name="CasellaDiTesto 35"/>
          <p:cNvSpPr txBox="1"/>
          <p:nvPr/>
        </p:nvSpPr>
        <p:spPr>
          <a:xfrm>
            <a:off x="-126355" y="3492599"/>
            <a:ext cx="1758847" cy="400110"/>
          </a:xfrm>
          <a:prstGeom prst="rect">
            <a:avLst/>
          </a:prstGeom>
          <a:noFill/>
        </p:spPr>
        <p:txBody>
          <a:bodyPr wrap="square" rtlCol="0">
            <a:spAutoFit/>
          </a:bodyPr>
          <a:lstStyle/>
          <a:p>
            <a:pPr algn="r"/>
            <a:r>
              <a:rPr lang="it-IT" cap="small" dirty="0" smtClean="0"/>
              <a:t>Sigla area</a:t>
            </a:r>
            <a:endParaRPr lang="it-IT" cap="small" dirty="0"/>
          </a:p>
        </p:txBody>
      </p:sp>
      <p:sp>
        <p:nvSpPr>
          <p:cNvPr id="38" name="CasellaDiTesto 37"/>
          <p:cNvSpPr txBox="1"/>
          <p:nvPr/>
        </p:nvSpPr>
        <p:spPr>
          <a:xfrm>
            <a:off x="86433" y="5868863"/>
            <a:ext cx="1515404" cy="400110"/>
          </a:xfrm>
          <a:prstGeom prst="rect">
            <a:avLst/>
          </a:prstGeom>
          <a:noFill/>
        </p:spPr>
        <p:txBody>
          <a:bodyPr wrap="square" rtlCol="0">
            <a:spAutoFit/>
          </a:bodyPr>
          <a:lstStyle/>
          <a:p>
            <a:pPr algn="r"/>
            <a:r>
              <a:rPr lang="it-IT" cap="small" dirty="0" smtClean="0"/>
              <a:t>Codice area</a:t>
            </a:r>
            <a:endParaRPr lang="it-IT" cap="small" dirty="0"/>
          </a:p>
        </p:txBody>
      </p:sp>
      <p:sp>
        <p:nvSpPr>
          <p:cNvPr id="40" name="CasellaDiTesto 39"/>
          <p:cNvSpPr txBox="1"/>
          <p:nvPr/>
        </p:nvSpPr>
        <p:spPr>
          <a:xfrm>
            <a:off x="6088690" y="5874379"/>
            <a:ext cx="2641939" cy="400110"/>
          </a:xfrm>
          <a:prstGeom prst="rect">
            <a:avLst/>
          </a:prstGeom>
          <a:noFill/>
        </p:spPr>
        <p:txBody>
          <a:bodyPr wrap="square" rtlCol="0">
            <a:spAutoFit/>
          </a:bodyPr>
          <a:lstStyle/>
          <a:p>
            <a:r>
              <a:rPr lang="it-IT" cap="small" dirty="0" smtClean="0"/>
              <a:t>Denominazione area</a:t>
            </a:r>
            <a:endParaRPr lang="it-IT" cap="small" dirty="0"/>
          </a:p>
        </p:txBody>
      </p:sp>
    </p:spTree>
    <p:extLst>
      <p:ext uri="{BB962C8B-B14F-4D97-AF65-F5344CB8AC3E}">
        <p14:creationId xmlns:p14="http://schemas.microsoft.com/office/powerpoint/2010/main" val="18521445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1" y="7020991"/>
            <a:ext cx="10404475" cy="3600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1" y="5783460"/>
            <a:ext cx="10404476" cy="3600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p:cNvSpPr/>
          <p:nvPr/>
        </p:nvSpPr>
        <p:spPr>
          <a:xfrm>
            <a:off x="-2" y="4572719"/>
            <a:ext cx="10404475" cy="3600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p:cNvSpPr/>
          <p:nvPr/>
        </p:nvSpPr>
        <p:spPr>
          <a:xfrm>
            <a:off x="-1" y="3348583"/>
            <a:ext cx="10404475" cy="3600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p:cNvSpPr/>
          <p:nvPr/>
        </p:nvSpPr>
        <p:spPr>
          <a:xfrm>
            <a:off x="0" y="2124447"/>
            <a:ext cx="10404475" cy="3600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Rettangolo 1"/>
          <p:cNvSpPr/>
          <p:nvPr/>
        </p:nvSpPr>
        <p:spPr>
          <a:xfrm>
            <a:off x="0" y="324247"/>
            <a:ext cx="10404475" cy="100811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233685" y="221451"/>
            <a:ext cx="9937104" cy="1815882"/>
          </a:xfrm>
          <a:prstGeom prst="rect">
            <a:avLst/>
          </a:prstGeom>
          <a:noFill/>
        </p:spPr>
        <p:txBody>
          <a:bodyPr wrap="square" rtlCol="0">
            <a:spAutoFit/>
          </a:bodyPr>
          <a:lstStyle/>
          <a:p>
            <a:r>
              <a:rPr lang="it-IT" sz="3600" b="1" spc="-150" dirty="0" smtClean="0">
                <a:solidFill>
                  <a:schemeClr val="bg1"/>
                </a:solidFill>
              </a:rPr>
              <a:t>	Numeri utili </a:t>
            </a:r>
          </a:p>
          <a:p>
            <a:r>
              <a:rPr lang="it-IT" sz="3600" b="1" spc="-150" dirty="0" smtClean="0">
                <a:solidFill>
                  <a:schemeClr val="bg1"/>
                </a:solidFill>
              </a:rPr>
              <a:t>	al verificarsi di emergenze</a:t>
            </a:r>
          </a:p>
          <a:p>
            <a:endParaRPr lang="it-IT" spc="-150" dirty="0" smtClean="0"/>
          </a:p>
          <a:p>
            <a:endParaRPr lang="it-IT" spc="-150" dirty="0" smtClean="0"/>
          </a:p>
        </p:txBody>
      </p:sp>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371"/>
            <a:ext cx="998659" cy="1001988"/>
          </a:xfrm>
          <a:prstGeom prst="rect">
            <a:avLst/>
          </a:prstGeom>
        </p:spPr>
      </p:pic>
      <p:sp>
        <p:nvSpPr>
          <p:cNvPr id="5" name="CasellaDiTesto 4"/>
          <p:cNvSpPr txBox="1"/>
          <p:nvPr/>
        </p:nvSpPr>
        <p:spPr>
          <a:xfrm>
            <a:off x="233685" y="1260351"/>
            <a:ext cx="9937104" cy="7786747"/>
          </a:xfrm>
          <a:prstGeom prst="rect">
            <a:avLst/>
          </a:prstGeom>
          <a:noFill/>
        </p:spPr>
        <p:txBody>
          <a:bodyPr wrap="square" rtlCol="0">
            <a:spAutoFit/>
          </a:bodyPr>
          <a:lstStyle/>
          <a:p>
            <a:pPr>
              <a:lnSpc>
                <a:spcPct val="200000"/>
              </a:lnSpc>
            </a:pPr>
            <a:r>
              <a:rPr lang="it-IT" spc="-150" dirty="0" smtClean="0"/>
              <a:t>Sala </a:t>
            </a:r>
            <a:r>
              <a:rPr lang="it-IT" spc="-150" dirty="0"/>
              <a:t>operativa H 24- Regione </a:t>
            </a:r>
            <a:r>
              <a:rPr lang="it-IT" spc="-150" dirty="0" smtClean="0"/>
              <a:t>Campania				800.449911</a:t>
            </a:r>
            <a:r>
              <a:rPr lang="it-IT" spc="-150" dirty="0"/>
              <a:t>; 081 </a:t>
            </a:r>
            <a:r>
              <a:rPr lang="it-IT" spc="-150" dirty="0" smtClean="0"/>
              <a:t>7967762</a:t>
            </a:r>
          </a:p>
          <a:p>
            <a:pPr>
              <a:lnSpc>
                <a:spcPct val="200000"/>
              </a:lnSpc>
            </a:pPr>
            <a:r>
              <a:rPr lang="it-IT" spc="-150" dirty="0"/>
              <a:t>Centro Funzionale </a:t>
            </a:r>
            <a:r>
              <a:rPr lang="it-IT" spc="-150" dirty="0" smtClean="0"/>
              <a:t>Regionale:					081 </a:t>
            </a:r>
            <a:r>
              <a:rPr lang="it-IT" spc="-150" dirty="0"/>
              <a:t>2323111</a:t>
            </a:r>
          </a:p>
          <a:p>
            <a:pPr>
              <a:lnSpc>
                <a:spcPct val="200000"/>
              </a:lnSpc>
            </a:pPr>
            <a:r>
              <a:rPr lang="it-IT" spc="-150" dirty="0" smtClean="0"/>
              <a:t>Protezione Civile  -  Provincia </a:t>
            </a:r>
            <a:r>
              <a:rPr lang="it-IT" spc="-150" dirty="0"/>
              <a:t>di Caserta</a:t>
            </a:r>
            <a:r>
              <a:rPr lang="it-IT" spc="-150" dirty="0" smtClean="0"/>
              <a:t>:				0823 </a:t>
            </a:r>
            <a:r>
              <a:rPr lang="it-IT" spc="-150" dirty="0"/>
              <a:t>2478047</a:t>
            </a:r>
            <a:endParaRPr lang="it-IT" spc="-150" dirty="0" smtClean="0"/>
          </a:p>
          <a:p>
            <a:pPr>
              <a:lnSpc>
                <a:spcPct val="200000"/>
              </a:lnSpc>
            </a:pPr>
            <a:r>
              <a:rPr lang="it-IT" spc="-150" dirty="0" smtClean="0"/>
              <a:t>Protezione Civile - Comune di Grazzanise</a:t>
            </a:r>
          </a:p>
          <a:p>
            <a:pPr>
              <a:lnSpc>
                <a:spcPct val="200000"/>
              </a:lnSpc>
            </a:pPr>
            <a:r>
              <a:rPr lang="it-IT" spc="-150" dirty="0"/>
              <a:t>Polizia  </a:t>
            </a:r>
            <a:r>
              <a:rPr lang="it-IT" spc="-150" dirty="0" smtClean="0"/>
              <a:t>Municipale (Comune di Grazzanise):				0823 </a:t>
            </a:r>
            <a:r>
              <a:rPr lang="it-IT" spc="-150" dirty="0"/>
              <a:t>563723</a:t>
            </a:r>
            <a:endParaRPr lang="it-IT" spc="-150" dirty="0" smtClean="0"/>
          </a:p>
          <a:p>
            <a:pPr>
              <a:lnSpc>
                <a:spcPct val="200000"/>
              </a:lnSpc>
            </a:pPr>
            <a:r>
              <a:rPr lang="it-IT" spc="-150" dirty="0" smtClean="0"/>
              <a:t>Servizio </a:t>
            </a:r>
            <a:r>
              <a:rPr lang="it-IT" spc="-150" dirty="0"/>
              <a:t>Assistenza Emergenza </a:t>
            </a:r>
            <a:r>
              <a:rPr lang="it-IT" spc="-150" dirty="0" smtClean="0"/>
              <a:t>Territoriale - Urgenze  Sanitarie		118</a:t>
            </a:r>
          </a:p>
          <a:p>
            <a:pPr>
              <a:lnSpc>
                <a:spcPct val="200000"/>
              </a:lnSpc>
            </a:pPr>
            <a:r>
              <a:rPr lang="it-IT" spc="-150" dirty="0" smtClean="0"/>
              <a:t>Polizia </a:t>
            </a:r>
            <a:r>
              <a:rPr lang="it-IT" spc="-150" dirty="0"/>
              <a:t>di Stato </a:t>
            </a:r>
            <a:r>
              <a:rPr lang="it-IT" spc="-150" dirty="0" smtClean="0"/>
              <a:t>						113</a:t>
            </a:r>
            <a:endParaRPr lang="it-IT" spc="-150" dirty="0"/>
          </a:p>
          <a:p>
            <a:pPr>
              <a:lnSpc>
                <a:spcPct val="200000"/>
              </a:lnSpc>
            </a:pPr>
            <a:r>
              <a:rPr lang="it-IT" spc="-150" dirty="0"/>
              <a:t>Carabinieri </a:t>
            </a:r>
            <a:r>
              <a:rPr lang="it-IT" spc="-150" dirty="0" smtClean="0"/>
              <a:t>							112</a:t>
            </a:r>
            <a:endParaRPr lang="it-IT" spc="-150" dirty="0"/>
          </a:p>
          <a:p>
            <a:pPr>
              <a:lnSpc>
                <a:spcPct val="200000"/>
              </a:lnSpc>
            </a:pPr>
            <a:r>
              <a:rPr lang="it-IT" spc="-150" dirty="0"/>
              <a:t>Vigili del Fuoco </a:t>
            </a:r>
            <a:r>
              <a:rPr lang="it-IT" spc="-150" dirty="0" smtClean="0"/>
              <a:t> (Comando  Provinciale)				115; 0823490511</a:t>
            </a:r>
            <a:endParaRPr lang="it-IT" spc="-150" dirty="0"/>
          </a:p>
          <a:p>
            <a:pPr>
              <a:lnSpc>
                <a:spcPct val="200000"/>
              </a:lnSpc>
            </a:pPr>
            <a:r>
              <a:rPr lang="it-IT" spc="-150" dirty="0"/>
              <a:t>Corpo Forestale dello Stato </a:t>
            </a:r>
            <a:r>
              <a:rPr lang="it-IT" spc="-150" dirty="0" smtClean="0"/>
              <a:t>					1515</a:t>
            </a:r>
            <a:endParaRPr lang="it-IT" spc="-150" dirty="0"/>
          </a:p>
          <a:p>
            <a:endParaRPr lang="it-IT" spc="-150" dirty="0" smtClean="0"/>
          </a:p>
          <a:p>
            <a:endParaRPr lang="it-IT" spc="-150" dirty="0"/>
          </a:p>
          <a:p>
            <a:r>
              <a:rPr lang="it-IT" spc="-150" dirty="0" smtClean="0"/>
              <a:t> </a:t>
            </a:r>
          </a:p>
          <a:p>
            <a:r>
              <a:rPr lang="it-IT" spc="-150" dirty="0" smtClean="0"/>
              <a:t> </a:t>
            </a:r>
          </a:p>
          <a:p>
            <a:r>
              <a:rPr lang="it-IT" spc="-150" dirty="0" smtClean="0"/>
              <a:t> </a:t>
            </a:r>
            <a:endParaRPr lang="it-IT" spc="-150" dirty="0"/>
          </a:p>
        </p:txBody>
      </p:sp>
    </p:spTree>
    <p:extLst>
      <p:ext uri="{BB962C8B-B14F-4D97-AF65-F5344CB8AC3E}">
        <p14:creationId xmlns:p14="http://schemas.microsoft.com/office/powerpoint/2010/main" val="16836421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1241797" y="1911320"/>
            <a:ext cx="8280920" cy="4893647"/>
          </a:xfrm>
          <a:prstGeom prst="rect">
            <a:avLst/>
          </a:prstGeom>
          <a:noFill/>
        </p:spPr>
        <p:txBody>
          <a:bodyPr wrap="square" rtlCol="0">
            <a:spAutoFit/>
          </a:bodyPr>
          <a:lstStyle/>
          <a:p>
            <a:pPr marL="342900" indent="-342900" algn="just">
              <a:buFont typeface="Calibri" panose="020F0502020204030204" pitchFamily="34" charset="0"/>
              <a:buChar char="⁻"/>
            </a:pPr>
            <a:r>
              <a:rPr lang="it-IT" sz="2400" b="1" cap="small" dirty="0" smtClean="0"/>
              <a:t>MANTENERE LA CALMA</a:t>
            </a:r>
          </a:p>
          <a:p>
            <a:pPr marL="342900" indent="-342900" algn="just">
              <a:lnSpc>
                <a:spcPct val="200000"/>
              </a:lnSpc>
              <a:buFont typeface="Calibri" panose="020F0502020204030204" pitchFamily="34" charset="0"/>
              <a:buChar char="⁻"/>
            </a:pPr>
            <a:r>
              <a:rPr lang="it-IT" sz="2400" b="1" cap="all" dirty="0" smtClean="0"/>
              <a:t>Usare </a:t>
            </a:r>
            <a:r>
              <a:rPr lang="it-IT" sz="2400" b="1" cap="all" dirty="0"/>
              <a:t>il telefono solo in caso di effettivo </a:t>
            </a:r>
            <a:r>
              <a:rPr lang="it-IT" sz="2400" b="1" cap="all" dirty="0" smtClean="0"/>
              <a:t>pericolo</a:t>
            </a:r>
          </a:p>
          <a:p>
            <a:pPr marL="342900" indent="-342900" algn="just">
              <a:lnSpc>
                <a:spcPct val="200000"/>
              </a:lnSpc>
              <a:buFont typeface="Calibri" panose="020F0502020204030204" pitchFamily="34" charset="0"/>
              <a:buChar char="⁻"/>
            </a:pPr>
            <a:r>
              <a:rPr lang="it-IT" sz="2400" b="1" cap="all" dirty="0"/>
              <a:t>Tenersi informati via radio o </a:t>
            </a:r>
            <a:r>
              <a:rPr lang="it-IT" sz="2400" b="1" cap="all" dirty="0" smtClean="0"/>
              <a:t>tv</a:t>
            </a:r>
          </a:p>
          <a:p>
            <a:pPr marL="342900" indent="-342900" algn="just">
              <a:lnSpc>
                <a:spcPct val="200000"/>
              </a:lnSpc>
              <a:buFont typeface="Calibri" panose="020F0502020204030204" pitchFamily="34" charset="0"/>
              <a:buChar char="⁻"/>
            </a:pPr>
            <a:r>
              <a:rPr lang="it-IT" sz="2400" b="1" cap="all" dirty="0"/>
              <a:t>Non recarsi nelle zone colpite dall'evento</a:t>
            </a:r>
          </a:p>
          <a:p>
            <a:pPr marL="342900" indent="-342900" algn="just">
              <a:lnSpc>
                <a:spcPct val="200000"/>
              </a:lnSpc>
              <a:buFont typeface="Calibri" panose="020F0502020204030204" pitchFamily="34" charset="0"/>
              <a:buChar char="⁻"/>
            </a:pPr>
            <a:r>
              <a:rPr lang="it-IT" sz="2400" b="1" cap="all" dirty="0"/>
              <a:t>Attenersi alle istruzioni delle autorità</a:t>
            </a:r>
          </a:p>
          <a:p>
            <a:pPr marL="342900" indent="-342900" algn="just">
              <a:lnSpc>
                <a:spcPct val="200000"/>
              </a:lnSpc>
              <a:buFont typeface="Calibri" panose="020F0502020204030204" pitchFamily="34" charset="0"/>
              <a:buChar char="⁻"/>
            </a:pPr>
            <a:r>
              <a:rPr lang="it-IT" sz="2400" b="1" cap="all" dirty="0"/>
              <a:t>Lasciare libere le strade ai mezzi di soccorso</a:t>
            </a:r>
          </a:p>
          <a:p>
            <a:pPr marL="342900" indent="-342900" algn="just">
              <a:lnSpc>
                <a:spcPct val="200000"/>
              </a:lnSpc>
              <a:buFont typeface="Calibri" panose="020F0502020204030204" pitchFamily="34" charset="0"/>
              <a:buChar char="⁻"/>
            </a:pPr>
            <a:r>
              <a:rPr lang="it-IT" sz="2400" b="1" cap="all" dirty="0"/>
              <a:t>Soccorrere le persone anziane, invalidi e ammalati</a:t>
            </a:r>
          </a:p>
        </p:txBody>
      </p:sp>
      <p:sp>
        <p:nvSpPr>
          <p:cNvPr id="3" name="Rettangolo 2"/>
          <p:cNvSpPr/>
          <p:nvPr/>
        </p:nvSpPr>
        <p:spPr>
          <a:xfrm>
            <a:off x="0" y="324247"/>
            <a:ext cx="10404475" cy="100811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p:cNvSpPr txBox="1"/>
          <p:nvPr/>
        </p:nvSpPr>
        <p:spPr>
          <a:xfrm>
            <a:off x="233685" y="221451"/>
            <a:ext cx="9937104" cy="1815882"/>
          </a:xfrm>
          <a:prstGeom prst="rect">
            <a:avLst/>
          </a:prstGeom>
          <a:noFill/>
        </p:spPr>
        <p:txBody>
          <a:bodyPr wrap="square" rtlCol="0">
            <a:spAutoFit/>
          </a:bodyPr>
          <a:lstStyle/>
          <a:p>
            <a:r>
              <a:rPr lang="it-IT" sz="3600" b="1" spc="-150" dirty="0" smtClean="0">
                <a:solidFill>
                  <a:schemeClr val="bg1"/>
                </a:solidFill>
              </a:rPr>
              <a:t>	Comportamenti  da assumere</a:t>
            </a:r>
          </a:p>
          <a:p>
            <a:r>
              <a:rPr lang="it-IT" sz="3600" b="1" spc="-150" dirty="0" smtClean="0">
                <a:solidFill>
                  <a:schemeClr val="bg1"/>
                </a:solidFill>
              </a:rPr>
              <a:t>	al verificarsi di emergenze</a:t>
            </a:r>
          </a:p>
          <a:p>
            <a:endParaRPr lang="it-IT" spc="-150" dirty="0" smtClean="0"/>
          </a:p>
          <a:p>
            <a:endParaRPr lang="it-IT" spc="-150" dirty="0" smtClean="0"/>
          </a:p>
        </p:txBody>
      </p:sp>
    </p:spTree>
    <p:extLst>
      <p:ext uri="{BB962C8B-B14F-4D97-AF65-F5344CB8AC3E}">
        <p14:creationId xmlns:p14="http://schemas.microsoft.com/office/powerpoint/2010/main" val="20274742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0" y="2124447"/>
            <a:ext cx="2609949" cy="396044"/>
          </a:xfrm>
          <a:prstGeom prst="rect">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0" y="3960651"/>
            <a:ext cx="4986213" cy="39604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p:cNvSpPr txBox="1"/>
          <p:nvPr/>
        </p:nvSpPr>
        <p:spPr>
          <a:xfrm>
            <a:off x="593725" y="540271"/>
            <a:ext cx="9145016" cy="6093976"/>
          </a:xfrm>
          <a:prstGeom prst="rect">
            <a:avLst/>
          </a:prstGeom>
          <a:noFill/>
        </p:spPr>
        <p:txBody>
          <a:bodyPr wrap="square" rtlCol="0">
            <a:spAutoFit/>
          </a:bodyPr>
          <a:lstStyle/>
          <a:p>
            <a:pPr algn="ctr">
              <a:lnSpc>
                <a:spcPct val="150000"/>
              </a:lnSpc>
            </a:pPr>
            <a:r>
              <a:rPr lang="it-IT" sz="3600" b="1" u="sng" dirty="0" smtClean="0">
                <a:solidFill>
                  <a:schemeClr val="tx1">
                    <a:lumMod val="85000"/>
                    <a:lumOff val="15000"/>
                  </a:schemeClr>
                </a:solidFill>
              </a:rPr>
              <a:t>Principali rischi sul territorio di Grazzanise</a:t>
            </a:r>
          </a:p>
          <a:p>
            <a:pPr algn="ctr">
              <a:lnSpc>
                <a:spcPct val="150000"/>
              </a:lnSpc>
            </a:pPr>
            <a:endParaRPr lang="it-IT" sz="3200" b="1" u="sng" dirty="0" smtClean="0">
              <a:solidFill>
                <a:schemeClr val="tx1">
                  <a:lumMod val="85000"/>
                  <a:lumOff val="15000"/>
                </a:schemeClr>
              </a:solidFill>
            </a:endParaRPr>
          </a:p>
          <a:p>
            <a:pPr algn="just"/>
            <a:r>
              <a:rPr lang="it-IT" sz="2400" b="1" cap="small" dirty="0" smtClean="0">
                <a:solidFill>
                  <a:schemeClr val="tx1">
                    <a:lumMod val="85000"/>
                    <a:lumOff val="15000"/>
                  </a:schemeClr>
                </a:solidFill>
              </a:rPr>
              <a:t>Rischio sismico</a:t>
            </a:r>
            <a:r>
              <a:rPr lang="it-IT" sz="2400" cap="small" dirty="0" smtClean="0">
                <a:solidFill>
                  <a:schemeClr val="tx1">
                    <a:lumMod val="85000"/>
                    <a:lumOff val="15000"/>
                  </a:schemeClr>
                </a:solidFill>
              </a:rPr>
              <a:t>:</a:t>
            </a:r>
            <a:r>
              <a:rPr lang="it-IT" sz="2400" b="1" cap="small" dirty="0">
                <a:solidFill>
                  <a:schemeClr val="tx1">
                    <a:lumMod val="85000"/>
                    <a:lumOff val="15000"/>
                  </a:schemeClr>
                </a:solidFill>
              </a:rPr>
              <a:t> </a:t>
            </a:r>
            <a:r>
              <a:rPr lang="it-IT" sz="2400" dirty="0" smtClean="0">
                <a:solidFill>
                  <a:schemeClr val="tx1">
                    <a:lumMod val="85000"/>
                    <a:lumOff val="15000"/>
                  </a:schemeClr>
                </a:solidFill>
              </a:rPr>
              <a:t>la </a:t>
            </a:r>
            <a:r>
              <a:rPr lang="it-IT" sz="2400" dirty="0">
                <a:solidFill>
                  <a:schemeClr val="tx1">
                    <a:lumMod val="85000"/>
                    <a:lumOff val="15000"/>
                  </a:schemeClr>
                </a:solidFill>
              </a:rPr>
              <a:t>Regione Campania con deliberazione n° 5447/2002 ha approvato l’aggiornamento della classificazione sismica che colloca Grazzanise nella zona di </a:t>
            </a:r>
            <a:r>
              <a:rPr lang="it-IT" sz="2400" i="1" dirty="0">
                <a:solidFill>
                  <a:schemeClr val="tx1">
                    <a:lumMod val="85000"/>
                    <a:lumOff val="15000"/>
                  </a:schemeClr>
                </a:solidFill>
              </a:rPr>
              <a:t>seconda categoria</a:t>
            </a:r>
            <a:r>
              <a:rPr lang="it-IT" sz="2400" dirty="0">
                <a:solidFill>
                  <a:schemeClr val="tx1">
                    <a:lumMod val="85000"/>
                    <a:lumOff val="15000"/>
                  </a:schemeClr>
                </a:solidFill>
              </a:rPr>
              <a:t>. Il territorio comunale e, quindi, meritevole di particolare </a:t>
            </a:r>
            <a:r>
              <a:rPr lang="it-IT" sz="2400" dirty="0" smtClean="0">
                <a:solidFill>
                  <a:schemeClr val="tx1">
                    <a:lumMod val="85000"/>
                    <a:lumOff val="15000"/>
                  </a:schemeClr>
                </a:solidFill>
              </a:rPr>
              <a:t>attenzione.</a:t>
            </a:r>
          </a:p>
          <a:p>
            <a:pPr algn="just"/>
            <a:endParaRPr lang="it-IT" sz="2400" dirty="0">
              <a:solidFill>
                <a:schemeClr val="tx1">
                  <a:lumMod val="85000"/>
                  <a:lumOff val="15000"/>
                </a:schemeClr>
              </a:solidFill>
            </a:endParaRPr>
          </a:p>
          <a:p>
            <a:pPr algn="just"/>
            <a:r>
              <a:rPr lang="it-IT" sz="2400" b="1" cap="small" dirty="0" smtClean="0">
                <a:solidFill>
                  <a:schemeClr val="tx1">
                    <a:lumMod val="85000"/>
                    <a:lumOff val="15000"/>
                  </a:schemeClr>
                </a:solidFill>
              </a:rPr>
              <a:t>Rischio idrogeologico – idraulico</a:t>
            </a:r>
            <a:r>
              <a:rPr lang="it-IT" sz="2400" dirty="0">
                <a:solidFill>
                  <a:schemeClr val="tx1">
                    <a:lumMod val="85000"/>
                    <a:lumOff val="15000"/>
                  </a:schemeClr>
                </a:solidFill>
              </a:rPr>
              <a:t>: </a:t>
            </a:r>
            <a:r>
              <a:rPr lang="it-IT" sz="2400" dirty="0" smtClean="0">
                <a:solidFill>
                  <a:schemeClr val="tx1">
                    <a:lumMod val="85000"/>
                    <a:lumOff val="15000"/>
                  </a:schemeClr>
                </a:solidFill>
              </a:rPr>
              <a:t>il </a:t>
            </a:r>
            <a:r>
              <a:rPr lang="it-IT" sz="2400" dirty="0">
                <a:solidFill>
                  <a:schemeClr val="tx1">
                    <a:lumMod val="85000"/>
                    <a:lumOff val="15000"/>
                  </a:schemeClr>
                </a:solidFill>
              </a:rPr>
              <a:t>territorio comunale è inserito nel “</a:t>
            </a:r>
            <a:r>
              <a:rPr lang="it-IT" sz="2400" i="1" dirty="0">
                <a:solidFill>
                  <a:schemeClr val="tx1">
                    <a:lumMod val="85000"/>
                    <a:lumOff val="15000"/>
                  </a:schemeClr>
                </a:solidFill>
              </a:rPr>
              <a:t>Complesso idrogeologico </a:t>
            </a:r>
            <a:r>
              <a:rPr lang="it-IT" sz="2400" i="1" dirty="0" err="1">
                <a:solidFill>
                  <a:schemeClr val="tx1">
                    <a:lumMod val="85000"/>
                    <a:lumOff val="15000"/>
                  </a:schemeClr>
                </a:solidFill>
              </a:rPr>
              <a:t>fluvio</a:t>
            </a:r>
            <a:r>
              <a:rPr lang="it-IT" sz="2400" i="1" dirty="0">
                <a:solidFill>
                  <a:schemeClr val="tx1">
                    <a:lumMod val="85000"/>
                    <a:lumOff val="15000"/>
                  </a:schemeClr>
                </a:solidFill>
              </a:rPr>
              <a:t>-palustre recente ed attuale tipico degli acquiferi alluvionali</a:t>
            </a:r>
            <a:r>
              <a:rPr lang="it-IT" sz="2400" dirty="0">
                <a:solidFill>
                  <a:schemeClr val="tx1">
                    <a:lumMod val="85000"/>
                    <a:lumOff val="15000"/>
                  </a:schemeClr>
                </a:solidFill>
              </a:rPr>
              <a:t>”, pertanto ci sono ampie zone considerate di grave squilibrio idrogeologico che si concentrano soprattutto a ridosso delle anse del fiume Volturno e dei Canali principali </a:t>
            </a:r>
            <a:r>
              <a:rPr lang="it-IT" sz="2400" dirty="0" err="1">
                <a:solidFill>
                  <a:schemeClr val="tx1">
                    <a:lumMod val="85000"/>
                    <a:lumOff val="15000"/>
                  </a:schemeClr>
                </a:solidFill>
              </a:rPr>
              <a:t>Agnena</a:t>
            </a:r>
            <a:r>
              <a:rPr lang="it-IT" sz="2400" dirty="0">
                <a:solidFill>
                  <a:schemeClr val="tx1">
                    <a:lumMod val="85000"/>
                    <a:lumOff val="15000"/>
                  </a:schemeClr>
                </a:solidFill>
              </a:rPr>
              <a:t> e Fiumarella. Il restante parte, inquadrata </a:t>
            </a:r>
            <a:r>
              <a:rPr lang="it-IT" sz="2400" dirty="0" smtClean="0">
                <a:solidFill>
                  <a:schemeClr val="tx1">
                    <a:lumMod val="85000"/>
                    <a:lumOff val="15000"/>
                  </a:schemeClr>
                </a:solidFill>
              </a:rPr>
              <a:t>nell’</a:t>
            </a:r>
            <a:r>
              <a:rPr lang="it-IT" sz="2400" i="1" dirty="0" smtClean="0">
                <a:solidFill>
                  <a:schemeClr val="tx1">
                    <a:lumMod val="85000"/>
                    <a:lumOff val="15000"/>
                  </a:schemeClr>
                </a:solidFill>
              </a:rPr>
              <a:t>Area </a:t>
            </a:r>
            <a:r>
              <a:rPr lang="it-IT" sz="2400" i="1" dirty="0" err="1" smtClean="0">
                <a:solidFill>
                  <a:schemeClr val="tx1">
                    <a:lumMod val="85000"/>
                    <a:lumOff val="15000"/>
                  </a:schemeClr>
                </a:solidFill>
              </a:rPr>
              <a:t>Retroarginale</a:t>
            </a:r>
            <a:r>
              <a:rPr lang="it-IT" sz="2400" dirty="0" smtClean="0">
                <a:solidFill>
                  <a:schemeClr val="tx1">
                    <a:lumMod val="85000"/>
                    <a:lumOff val="15000"/>
                  </a:schemeClr>
                </a:solidFill>
              </a:rPr>
              <a:t>, </a:t>
            </a:r>
            <a:r>
              <a:rPr lang="it-IT" sz="2400" dirty="0">
                <a:solidFill>
                  <a:schemeClr val="tx1">
                    <a:lumMod val="85000"/>
                    <a:lumOff val="15000"/>
                  </a:schemeClr>
                </a:solidFill>
              </a:rPr>
              <a:t>si trova in condizioni di sicurezza accettabile. </a:t>
            </a:r>
            <a:endParaRPr lang="it-IT" sz="2400" dirty="0" smtClean="0">
              <a:solidFill>
                <a:schemeClr val="tx1">
                  <a:lumMod val="85000"/>
                  <a:lumOff val="15000"/>
                </a:schemeClr>
              </a:solidFill>
            </a:endParaRPr>
          </a:p>
        </p:txBody>
      </p:sp>
    </p:spTree>
    <p:extLst>
      <p:ext uri="{BB962C8B-B14F-4D97-AF65-F5344CB8AC3E}">
        <p14:creationId xmlns:p14="http://schemas.microsoft.com/office/powerpoint/2010/main" val="23984110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521717" y="731316"/>
            <a:ext cx="9289032" cy="6001643"/>
          </a:xfrm>
          <a:prstGeom prst="rect">
            <a:avLst/>
          </a:prstGeom>
          <a:noFill/>
        </p:spPr>
        <p:txBody>
          <a:bodyPr wrap="square" rtlCol="0">
            <a:spAutoFit/>
          </a:bodyPr>
          <a:lstStyle/>
          <a:p>
            <a:pPr algn="just"/>
            <a:r>
              <a:rPr lang="it-IT" sz="2400" i="1" dirty="0" smtClean="0">
                <a:solidFill>
                  <a:schemeClr val="tx1">
                    <a:lumMod val="85000"/>
                    <a:lumOff val="15000"/>
                  </a:schemeClr>
                </a:solidFill>
              </a:rPr>
              <a:t>Il </a:t>
            </a:r>
            <a:r>
              <a:rPr lang="it-IT" sz="2400" b="1" i="1" cap="small" dirty="0" smtClean="0">
                <a:solidFill>
                  <a:schemeClr val="tx1">
                    <a:lumMod val="85000"/>
                    <a:lumOff val="15000"/>
                  </a:schemeClr>
                </a:solidFill>
              </a:rPr>
              <a:t>Sindaco</a:t>
            </a:r>
            <a:r>
              <a:rPr lang="it-IT" sz="2400" i="1" dirty="0" smtClean="0">
                <a:solidFill>
                  <a:schemeClr val="tx1">
                    <a:lumMod val="85000"/>
                    <a:lumOff val="15000"/>
                  </a:schemeClr>
                </a:solidFill>
              </a:rPr>
              <a:t> </a:t>
            </a:r>
            <a:r>
              <a:rPr lang="it-IT" sz="2400" i="1" dirty="0">
                <a:solidFill>
                  <a:schemeClr val="tx1">
                    <a:lumMod val="85000"/>
                    <a:lumOff val="15000"/>
                  </a:schemeClr>
                </a:solidFill>
              </a:rPr>
              <a:t>è autorità comunale di protezione civile. Al verificarsi dell'emergenza nell'ambito del territorio comunale, il sindaco assume la direzione dei servizi di emergenza che insistono sul territorio del comune, nonché il coordinamento dei servizi di soccorso e di assistenza alle popolazioni colpite e provvede agli interventi necessari dandone immediata comunicazione al prefetto e al presidente della giunta </a:t>
            </a:r>
            <a:r>
              <a:rPr lang="it-IT" sz="2400" i="1" dirty="0" smtClean="0">
                <a:solidFill>
                  <a:schemeClr val="tx1">
                    <a:lumMod val="85000"/>
                    <a:lumOff val="15000"/>
                  </a:schemeClr>
                </a:solidFill>
              </a:rPr>
              <a:t>regionale</a:t>
            </a:r>
            <a:r>
              <a:rPr lang="it-IT" sz="2400" dirty="0" smtClean="0">
                <a:solidFill>
                  <a:schemeClr val="tx1">
                    <a:lumMod val="85000"/>
                    <a:lumOff val="15000"/>
                  </a:schemeClr>
                </a:solidFill>
              </a:rPr>
              <a:t> (art.15</a:t>
            </a:r>
            <a:r>
              <a:rPr lang="it-IT" sz="2400" dirty="0">
                <a:solidFill>
                  <a:schemeClr val="tx1">
                    <a:lumMod val="85000"/>
                    <a:lumOff val="15000"/>
                  </a:schemeClr>
                </a:solidFill>
              </a:rPr>
              <a:t>, comma 3, Legge n. 225 del 24 febbraio </a:t>
            </a:r>
            <a:r>
              <a:rPr lang="it-IT" sz="2400" dirty="0" smtClean="0">
                <a:solidFill>
                  <a:schemeClr val="tx1">
                    <a:lumMod val="85000"/>
                    <a:lumOff val="15000"/>
                  </a:schemeClr>
                </a:solidFill>
              </a:rPr>
              <a:t>1992 e </a:t>
            </a:r>
            <a:r>
              <a:rPr lang="it-IT" sz="2400" dirty="0" err="1" smtClean="0">
                <a:solidFill>
                  <a:schemeClr val="tx1">
                    <a:lumMod val="85000"/>
                    <a:lumOff val="15000"/>
                  </a:schemeClr>
                </a:solidFill>
              </a:rPr>
              <a:t>s.m.i.</a:t>
            </a:r>
            <a:r>
              <a:rPr lang="it-IT" sz="2400" dirty="0" smtClean="0">
                <a:solidFill>
                  <a:schemeClr val="tx1">
                    <a:lumMod val="85000"/>
                    <a:lumOff val="15000"/>
                  </a:schemeClr>
                </a:solidFill>
              </a:rPr>
              <a:t>).</a:t>
            </a:r>
          </a:p>
          <a:p>
            <a:pPr algn="just"/>
            <a:endParaRPr lang="it-IT" sz="2400" dirty="0" smtClean="0">
              <a:solidFill>
                <a:schemeClr val="tx1">
                  <a:lumMod val="85000"/>
                  <a:lumOff val="15000"/>
                </a:schemeClr>
              </a:solidFill>
            </a:endParaRPr>
          </a:p>
          <a:p>
            <a:pPr algn="just"/>
            <a:r>
              <a:rPr lang="it-IT" sz="2400" dirty="0" smtClean="0">
                <a:solidFill>
                  <a:schemeClr val="tx1">
                    <a:lumMod val="85000"/>
                    <a:lumOff val="15000"/>
                  </a:schemeClr>
                </a:solidFill>
              </a:rPr>
              <a:t>Il </a:t>
            </a:r>
            <a:r>
              <a:rPr lang="it-IT" sz="2400" b="1" cap="small" dirty="0" smtClean="0">
                <a:solidFill>
                  <a:schemeClr val="tx1">
                    <a:lumMod val="85000"/>
                    <a:lumOff val="15000"/>
                  </a:schemeClr>
                </a:solidFill>
              </a:rPr>
              <a:t>Centro </a:t>
            </a:r>
            <a:r>
              <a:rPr lang="it-IT" sz="2400" b="1" cap="small" dirty="0">
                <a:solidFill>
                  <a:schemeClr val="tx1">
                    <a:lumMod val="85000"/>
                    <a:lumOff val="15000"/>
                  </a:schemeClr>
                </a:solidFill>
              </a:rPr>
              <a:t>Operativo Comunale (C.O.C.)</a:t>
            </a:r>
            <a:r>
              <a:rPr lang="it-IT" sz="2400" dirty="0">
                <a:solidFill>
                  <a:schemeClr val="tx1">
                    <a:lumMod val="85000"/>
                    <a:lumOff val="15000"/>
                  </a:schemeClr>
                </a:solidFill>
              </a:rPr>
              <a:t> l’organo tecnico-operativo di cui si avvale il Sindaco al verificarsi dell’emergenza, nell’ambito del territorio comunale, per la direzione ed il coordinamento dei servizi di soccorso e di assistenza alla popolazione colpita. E’ </a:t>
            </a:r>
            <a:r>
              <a:rPr lang="it-IT" sz="2400" dirty="0" smtClean="0">
                <a:solidFill>
                  <a:schemeClr val="tx1">
                    <a:lumMod val="85000"/>
                    <a:lumOff val="15000"/>
                  </a:schemeClr>
                </a:solidFill>
              </a:rPr>
              <a:t>convocato  </a:t>
            </a:r>
            <a:r>
              <a:rPr lang="it-IT" sz="2400" dirty="0">
                <a:solidFill>
                  <a:schemeClr val="tx1">
                    <a:lumMod val="85000"/>
                    <a:lumOff val="15000"/>
                  </a:schemeClr>
                </a:solidFill>
              </a:rPr>
              <a:t>presso </a:t>
            </a:r>
            <a:r>
              <a:rPr lang="it-IT" sz="2400" u="sng" dirty="0">
                <a:solidFill>
                  <a:schemeClr val="tx1">
                    <a:lumMod val="85000"/>
                    <a:lumOff val="15000"/>
                  </a:schemeClr>
                </a:solidFill>
              </a:rPr>
              <a:t>l’Istituto Comprensivo «Filippo Gravante» - via Cesare Battisti  n. 211</a:t>
            </a:r>
            <a:r>
              <a:rPr lang="it-IT" sz="2400" dirty="0">
                <a:solidFill>
                  <a:schemeClr val="tx1">
                    <a:lumMod val="85000"/>
                    <a:lumOff val="15000"/>
                  </a:schemeClr>
                </a:solidFill>
              </a:rPr>
              <a:t>, Grazzanise (</a:t>
            </a:r>
            <a:r>
              <a:rPr lang="it-IT" sz="2400" dirty="0" smtClean="0">
                <a:solidFill>
                  <a:schemeClr val="tx1">
                    <a:lumMod val="85000"/>
                    <a:lumOff val="15000"/>
                  </a:schemeClr>
                </a:solidFill>
              </a:rPr>
              <a:t>CE) e </a:t>
            </a:r>
            <a:r>
              <a:rPr lang="it-IT" sz="2400" dirty="0">
                <a:solidFill>
                  <a:schemeClr val="tx1">
                    <a:lumMod val="85000"/>
                    <a:lumOff val="15000"/>
                  </a:schemeClr>
                </a:solidFill>
              </a:rPr>
              <a:t>presieduto dal </a:t>
            </a:r>
            <a:r>
              <a:rPr lang="it-IT" sz="2400" dirty="0" smtClean="0">
                <a:solidFill>
                  <a:schemeClr val="tx1">
                    <a:lumMod val="85000"/>
                    <a:lumOff val="15000"/>
                  </a:schemeClr>
                </a:solidFill>
              </a:rPr>
              <a:t>Sindaco.  Nell’ambito del C.O.C. vengono nominate delle </a:t>
            </a:r>
            <a:r>
              <a:rPr lang="it-IT" sz="2400" b="1" cap="small" dirty="0" smtClean="0">
                <a:solidFill>
                  <a:schemeClr val="tx1">
                    <a:lumMod val="85000"/>
                    <a:lumOff val="15000"/>
                  </a:schemeClr>
                </a:solidFill>
              </a:rPr>
              <a:t>Funzioni di </a:t>
            </a:r>
            <a:r>
              <a:rPr lang="it-IT" sz="2400" b="1" cap="small" dirty="0">
                <a:solidFill>
                  <a:schemeClr val="tx1">
                    <a:lumMod val="85000"/>
                    <a:lumOff val="15000"/>
                  </a:schemeClr>
                </a:solidFill>
              </a:rPr>
              <a:t>supporto</a:t>
            </a:r>
            <a:r>
              <a:rPr lang="it-IT" sz="2400" dirty="0">
                <a:solidFill>
                  <a:schemeClr val="tx1">
                    <a:lumMod val="85000"/>
                    <a:lumOff val="15000"/>
                  </a:schemeClr>
                </a:solidFill>
              </a:rPr>
              <a:t> </a:t>
            </a:r>
            <a:r>
              <a:rPr lang="it-IT" sz="2400" dirty="0" smtClean="0">
                <a:solidFill>
                  <a:schemeClr val="tx1">
                    <a:lumMod val="85000"/>
                    <a:lumOff val="15000"/>
                  </a:schemeClr>
                </a:solidFill>
              </a:rPr>
              <a:t>che rappresentano </a:t>
            </a:r>
            <a:r>
              <a:rPr lang="it-IT" sz="2400" dirty="0">
                <a:solidFill>
                  <a:schemeClr val="tx1">
                    <a:lumMod val="85000"/>
                    <a:lumOff val="15000"/>
                  </a:schemeClr>
                </a:solidFill>
              </a:rPr>
              <a:t>settori operativi distinti ma interagenti, ognuno con proprie competenze e </a:t>
            </a:r>
            <a:r>
              <a:rPr lang="it-IT" sz="2400" dirty="0" smtClean="0">
                <a:solidFill>
                  <a:schemeClr val="tx1">
                    <a:lumMod val="85000"/>
                    <a:lumOff val="15000"/>
                  </a:schemeClr>
                </a:solidFill>
              </a:rPr>
              <a:t>responsabilità.</a:t>
            </a:r>
            <a:endParaRPr lang="it-IT" sz="2400" dirty="0">
              <a:solidFill>
                <a:schemeClr val="tx1">
                  <a:lumMod val="85000"/>
                  <a:lumOff val="15000"/>
                </a:schemeClr>
              </a:solidFill>
            </a:endParaRPr>
          </a:p>
        </p:txBody>
      </p:sp>
    </p:spTree>
    <p:extLst>
      <p:ext uri="{BB962C8B-B14F-4D97-AF65-F5344CB8AC3E}">
        <p14:creationId xmlns:p14="http://schemas.microsoft.com/office/powerpoint/2010/main" val="38085879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953765" y="324247"/>
            <a:ext cx="8784976" cy="7455887"/>
          </a:xfrm>
          <a:prstGeom prst="rect">
            <a:avLst/>
          </a:prstGeom>
          <a:noFill/>
        </p:spPr>
        <p:txBody>
          <a:bodyPr wrap="square" rtlCol="0">
            <a:spAutoFit/>
          </a:bodyPr>
          <a:lstStyle/>
          <a:p>
            <a:pPr>
              <a:lnSpc>
                <a:spcPct val="150000"/>
              </a:lnSpc>
            </a:pPr>
            <a:r>
              <a:rPr lang="it-IT" sz="2400" spc="-150" dirty="0" smtClean="0">
                <a:solidFill>
                  <a:schemeClr val="tx1">
                    <a:lumMod val="85000"/>
                    <a:lumOff val="15000"/>
                  </a:schemeClr>
                </a:solidFill>
              </a:rPr>
              <a:t>1 – Tecnica scientifica e pianificazione:</a:t>
            </a:r>
          </a:p>
          <a:p>
            <a:pPr>
              <a:lnSpc>
                <a:spcPct val="150000"/>
              </a:lnSpc>
            </a:pPr>
            <a:r>
              <a:rPr lang="it-IT" sz="2400" spc="-150" dirty="0" smtClean="0">
                <a:solidFill>
                  <a:schemeClr val="tx1">
                    <a:lumMod val="85000"/>
                    <a:lumOff val="15000"/>
                  </a:schemeClr>
                </a:solidFill>
              </a:rPr>
              <a:t>2 – Sanità e assistenza veterinaria: </a:t>
            </a:r>
          </a:p>
          <a:p>
            <a:pPr>
              <a:lnSpc>
                <a:spcPct val="150000"/>
              </a:lnSpc>
            </a:pPr>
            <a:r>
              <a:rPr lang="it-IT" sz="2400" spc="-150" dirty="0" smtClean="0">
                <a:solidFill>
                  <a:schemeClr val="tx1">
                    <a:lumMod val="85000"/>
                    <a:lumOff val="15000"/>
                  </a:schemeClr>
                </a:solidFill>
              </a:rPr>
              <a:t>3 </a:t>
            </a:r>
            <a:r>
              <a:rPr lang="it-IT" sz="2400" spc="-150" dirty="0">
                <a:solidFill>
                  <a:schemeClr val="tx1">
                    <a:lumMod val="85000"/>
                    <a:lumOff val="15000"/>
                  </a:schemeClr>
                </a:solidFill>
              </a:rPr>
              <a:t>– </a:t>
            </a:r>
            <a:r>
              <a:rPr lang="it-IT" sz="2400" spc="-150" dirty="0" smtClean="0">
                <a:solidFill>
                  <a:schemeClr val="tx1">
                    <a:lumMod val="85000"/>
                    <a:lumOff val="15000"/>
                  </a:schemeClr>
                </a:solidFill>
              </a:rPr>
              <a:t>Volontariat</a:t>
            </a:r>
            <a:r>
              <a:rPr lang="it-IT" sz="2400" spc="-150" dirty="0">
                <a:solidFill>
                  <a:schemeClr val="tx1">
                    <a:lumMod val="85000"/>
                    <a:lumOff val="15000"/>
                  </a:schemeClr>
                </a:solidFill>
              </a:rPr>
              <a:t>o</a:t>
            </a:r>
            <a:r>
              <a:rPr lang="it-IT" sz="2400" spc="-150" dirty="0" smtClean="0">
                <a:solidFill>
                  <a:schemeClr val="tx1">
                    <a:lumMod val="85000"/>
                    <a:lumOff val="15000"/>
                  </a:schemeClr>
                </a:solidFill>
              </a:rPr>
              <a:t>:</a:t>
            </a:r>
          </a:p>
          <a:p>
            <a:pPr>
              <a:lnSpc>
                <a:spcPct val="150000"/>
              </a:lnSpc>
            </a:pPr>
            <a:r>
              <a:rPr lang="it-IT" sz="2400" spc="-150" dirty="0" smtClean="0">
                <a:solidFill>
                  <a:schemeClr val="tx1">
                    <a:lumMod val="85000"/>
                    <a:lumOff val="15000"/>
                  </a:schemeClr>
                </a:solidFill>
              </a:rPr>
              <a:t>4 – Materiali e Mezzi:</a:t>
            </a:r>
          </a:p>
          <a:p>
            <a:pPr>
              <a:lnSpc>
                <a:spcPct val="150000"/>
              </a:lnSpc>
            </a:pPr>
            <a:r>
              <a:rPr lang="it-IT" sz="2400" spc="-150" dirty="0" smtClean="0">
                <a:solidFill>
                  <a:schemeClr val="tx1">
                    <a:lumMod val="85000"/>
                    <a:lumOff val="15000"/>
                  </a:schemeClr>
                </a:solidFill>
              </a:rPr>
              <a:t>5 – Servizi essenziali e Attività scolastica:</a:t>
            </a:r>
          </a:p>
          <a:p>
            <a:pPr>
              <a:lnSpc>
                <a:spcPct val="150000"/>
              </a:lnSpc>
            </a:pPr>
            <a:r>
              <a:rPr lang="it-IT" sz="2400" spc="-150" dirty="0" smtClean="0">
                <a:solidFill>
                  <a:schemeClr val="tx1">
                    <a:lumMod val="85000"/>
                    <a:lumOff val="15000"/>
                  </a:schemeClr>
                </a:solidFill>
              </a:rPr>
              <a:t>6 – Censimento danni:</a:t>
            </a:r>
          </a:p>
          <a:p>
            <a:pPr>
              <a:lnSpc>
                <a:spcPct val="150000"/>
              </a:lnSpc>
            </a:pPr>
            <a:r>
              <a:rPr lang="it-IT" sz="2400" spc="-150" dirty="0" smtClean="0">
                <a:solidFill>
                  <a:schemeClr val="tx1">
                    <a:lumMod val="85000"/>
                    <a:lumOff val="15000"/>
                  </a:schemeClr>
                </a:solidFill>
              </a:rPr>
              <a:t>7 – Strutture operative locali e Viabilità: </a:t>
            </a:r>
          </a:p>
          <a:p>
            <a:pPr>
              <a:lnSpc>
                <a:spcPct val="150000"/>
              </a:lnSpc>
            </a:pPr>
            <a:r>
              <a:rPr lang="it-IT" sz="2400" spc="-150" dirty="0" smtClean="0">
                <a:solidFill>
                  <a:schemeClr val="tx1">
                    <a:lumMod val="85000"/>
                    <a:lumOff val="15000"/>
                  </a:schemeClr>
                </a:solidFill>
              </a:rPr>
              <a:t>8 </a:t>
            </a:r>
            <a:r>
              <a:rPr lang="it-IT" sz="2400" spc="-150" dirty="0">
                <a:solidFill>
                  <a:schemeClr val="tx1">
                    <a:lumMod val="85000"/>
                    <a:lumOff val="15000"/>
                  </a:schemeClr>
                </a:solidFill>
              </a:rPr>
              <a:t>– </a:t>
            </a:r>
            <a:r>
              <a:rPr lang="it-IT" sz="2400" spc="-150" dirty="0" smtClean="0">
                <a:solidFill>
                  <a:schemeClr val="tx1">
                    <a:lumMod val="85000"/>
                    <a:lumOff val="15000"/>
                  </a:schemeClr>
                </a:solidFill>
              </a:rPr>
              <a:t>Telecomunicazioni: </a:t>
            </a:r>
          </a:p>
          <a:p>
            <a:pPr>
              <a:lnSpc>
                <a:spcPct val="150000"/>
              </a:lnSpc>
            </a:pPr>
            <a:r>
              <a:rPr lang="it-IT" sz="2400" spc="-150" dirty="0" smtClean="0">
                <a:solidFill>
                  <a:schemeClr val="tx1">
                    <a:lumMod val="85000"/>
                    <a:lumOff val="15000"/>
                  </a:schemeClr>
                </a:solidFill>
              </a:rPr>
              <a:t>9 </a:t>
            </a:r>
            <a:r>
              <a:rPr lang="it-IT" sz="2400" spc="-150" dirty="0">
                <a:solidFill>
                  <a:schemeClr val="tx1">
                    <a:lumMod val="85000"/>
                    <a:lumOff val="15000"/>
                  </a:schemeClr>
                </a:solidFill>
              </a:rPr>
              <a:t>– </a:t>
            </a:r>
            <a:r>
              <a:rPr lang="it-IT" sz="2400" spc="-150" dirty="0" smtClean="0">
                <a:solidFill>
                  <a:schemeClr val="tx1">
                    <a:lumMod val="85000"/>
                    <a:lumOff val="15000"/>
                  </a:schemeClr>
                </a:solidFill>
              </a:rPr>
              <a:t>Assistenza alla popolazione: </a:t>
            </a:r>
          </a:p>
          <a:p>
            <a:pPr>
              <a:lnSpc>
                <a:spcPct val="150000"/>
              </a:lnSpc>
            </a:pPr>
            <a:endParaRPr lang="it-IT" sz="1100" spc="-150" dirty="0">
              <a:solidFill>
                <a:schemeClr val="tx1">
                  <a:lumMod val="85000"/>
                  <a:lumOff val="15000"/>
                </a:schemeClr>
              </a:solidFill>
            </a:endParaRPr>
          </a:p>
          <a:p>
            <a:pPr>
              <a:lnSpc>
                <a:spcPct val="150000"/>
              </a:lnSpc>
            </a:pPr>
            <a:r>
              <a:rPr lang="it-IT" sz="2400" spc="-150" dirty="0" smtClean="0">
                <a:solidFill>
                  <a:schemeClr val="tx1">
                    <a:lumMod val="85000"/>
                    <a:lumOff val="15000"/>
                  </a:schemeClr>
                </a:solidFill>
              </a:rPr>
              <a:t>Responsabile della </a:t>
            </a:r>
            <a:r>
              <a:rPr lang="it-IT" sz="2400" spc="-150" dirty="0">
                <a:solidFill>
                  <a:schemeClr val="tx1">
                    <a:lumMod val="85000"/>
                    <a:lumOff val="15000"/>
                  </a:schemeClr>
                </a:solidFill>
              </a:rPr>
              <a:t>Sala </a:t>
            </a:r>
            <a:r>
              <a:rPr lang="it-IT" sz="2400" spc="-150" dirty="0" smtClean="0">
                <a:solidFill>
                  <a:schemeClr val="tx1">
                    <a:lumMod val="85000"/>
                    <a:lumOff val="15000"/>
                  </a:schemeClr>
                </a:solidFill>
              </a:rPr>
              <a:t>Operativa:</a:t>
            </a:r>
          </a:p>
          <a:p>
            <a:pPr>
              <a:lnSpc>
                <a:spcPct val="150000"/>
              </a:lnSpc>
            </a:pPr>
            <a:r>
              <a:rPr lang="it-IT" sz="2400" spc="-150" dirty="0" smtClean="0">
                <a:solidFill>
                  <a:schemeClr val="tx1">
                    <a:lumMod val="85000"/>
                    <a:lumOff val="15000"/>
                  </a:schemeClr>
                </a:solidFill>
              </a:rPr>
              <a:t>Responsabile della Struttura di Segreteria: </a:t>
            </a:r>
          </a:p>
          <a:p>
            <a:pPr>
              <a:lnSpc>
                <a:spcPct val="150000"/>
              </a:lnSpc>
            </a:pPr>
            <a:r>
              <a:rPr lang="it-IT" sz="2400" spc="-150" dirty="0" smtClean="0">
                <a:solidFill>
                  <a:schemeClr val="tx1">
                    <a:lumMod val="85000"/>
                    <a:lumOff val="15000"/>
                  </a:schemeClr>
                </a:solidFill>
              </a:rPr>
              <a:t>Addetto Stampa:</a:t>
            </a:r>
          </a:p>
          <a:p>
            <a:pPr>
              <a:lnSpc>
                <a:spcPct val="150000"/>
              </a:lnSpc>
            </a:pPr>
            <a:endParaRPr lang="it-IT" spc="-150" dirty="0"/>
          </a:p>
        </p:txBody>
      </p:sp>
      <p:sp>
        <p:nvSpPr>
          <p:cNvPr id="3" name="CasellaDiTesto 2"/>
          <p:cNvSpPr txBox="1"/>
          <p:nvPr/>
        </p:nvSpPr>
        <p:spPr>
          <a:xfrm>
            <a:off x="305693" y="468263"/>
            <a:ext cx="553998" cy="4752528"/>
          </a:xfrm>
          <a:prstGeom prst="rect">
            <a:avLst/>
          </a:prstGeom>
          <a:solidFill>
            <a:srgbClr val="669900"/>
          </a:solidFill>
        </p:spPr>
        <p:txBody>
          <a:bodyPr vert="vert270" wrap="square" rtlCol="0">
            <a:spAutoFit/>
          </a:bodyPr>
          <a:lstStyle/>
          <a:p>
            <a:r>
              <a:rPr lang="it-IT" sz="2400" b="1" cap="small" spc="600" dirty="0" smtClean="0"/>
              <a:t> Funzioni di supporto </a:t>
            </a:r>
            <a:endParaRPr lang="it-IT" sz="2400" b="1" cap="small" spc="600" dirty="0"/>
          </a:p>
        </p:txBody>
      </p:sp>
    </p:spTree>
    <p:extLst>
      <p:ext uri="{BB962C8B-B14F-4D97-AF65-F5344CB8AC3E}">
        <p14:creationId xmlns:p14="http://schemas.microsoft.com/office/powerpoint/2010/main" val="402726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0" y="5940871"/>
            <a:ext cx="10404475" cy="11521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2" y="4500711"/>
            <a:ext cx="10404476" cy="12241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p:cNvSpPr/>
          <p:nvPr/>
        </p:nvSpPr>
        <p:spPr>
          <a:xfrm>
            <a:off x="0" y="2228986"/>
            <a:ext cx="10404475" cy="198369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p:cNvSpPr txBox="1"/>
          <p:nvPr/>
        </p:nvSpPr>
        <p:spPr>
          <a:xfrm>
            <a:off x="737741" y="435733"/>
            <a:ext cx="8928992" cy="7154266"/>
          </a:xfrm>
          <a:prstGeom prst="rect">
            <a:avLst/>
          </a:prstGeom>
          <a:noFill/>
        </p:spPr>
        <p:txBody>
          <a:bodyPr wrap="square" rtlCol="0">
            <a:spAutoFit/>
          </a:bodyPr>
          <a:lstStyle/>
          <a:p>
            <a:pPr algn="just"/>
            <a:r>
              <a:rPr lang="it-IT" sz="2400" dirty="0" smtClean="0"/>
              <a:t>La popolazione sarà allertata tramite dispositivi locali di allarme: suono insistente delle campane o delle sirene in dotazione alla Polizia Municipale e/o alla Protezione Civile. I cittadini allertati si recheranno nelle aree di attesa</a:t>
            </a:r>
            <a:r>
              <a:rPr lang="it-IT" sz="2400" cap="small" dirty="0" smtClean="0"/>
              <a:t>.</a:t>
            </a:r>
          </a:p>
          <a:p>
            <a:pPr algn="just"/>
            <a:endParaRPr lang="it-IT" sz="2400" cap="small" dirty="0" smtClean="0"/>
          </a:p>
          <a:p>
            <a:pPr algn="just"/>
            <a:r>
              <a:rPr lang="it-IT" sz="2400" b="1" cap="small" dirty="0" smtClean="0"/>
              <a:t>AREE DI ATTESA</a:t>
            </a:r>
            <a:r>
              <a:rPr lang="it-IT" sz="2400" cap="small" dirty="0" smtClean="0"/>
              <a:t>:</a:t>
            </a:r>
            <a:r>
              <a:rPr lang="it-IT" sz="2400" b="1" cap="small" dirty="0" smtClean="0"/>
              <a:t>  </a:t>
            </a:r>
            <a:r>
              <a:rPr lang="it-IT" sz="2400" dirty="0"/>
              <a:t>luoghi di prima accoglienza per la popolazione immediatamente dopo l’evento calamitoso o successivamente alla segnalazione della fase di preallarme. In tali aree la popolazione riceverà le prime informazioni sull'evento e i primi generi di conforto in attesa di essere sistemata in strutture di accoglienza adeguate. </a:t>
            </a:r>
            <a:endParaRPr lang="it-IT" sz="2400" dirty="0" smtClean="0"/>
          </a:p>
          <a:p>
            <a:pPr algn="just"/>
            <a:endParaRPr lang="it-IT" sz="2400" dirty="0" smtClean="0"/>
          </a:p>
          <a:p>
            <a:pPr algn="just"/>
            <a:r>
              <a:rPr lang="it-IT" sz="2400" b="1" dirty="0" smtClean="0"/>
              <a:t>AREE/STRUTTURE DI ACCOGLIENZA</a:t>
            </a:r>
            <a:r>
              <a:rPr lang="it-IT" sz="2400" dirty="0" smtClean="0"/>
              <a:t>: luoghi, coperti o scoperti, in </a:t>
            </a:r>
            <a:r>
              <a:rPr lang="it-IT" sz="2400" dirty="0"/>
              <a:t>grado di accogliere </a:t>
            </a:r>
            <a:r>
              <a:rPr lang="it-IT" sz="2400" dirty="0" smtClean="0"/>
              <a:t>e in cui assistere </a:t>
            </a:r>
            <a:r>
              <a:rPr lang="it-IT" sz="2400" dirty="0"/>
              <a:t>la popolazione allontanata dalle proprie </a:t>
            </a:r>
            <a:r>
              <a:rPr lang="it-IT" sz="2400" dirty="0" smtClean="0"/>
              <a:t>abitazioni. </a:t>
            </a:r>
          </a:p>
          <a:p>
            <a:pPr algn="just"/>
            <a:endParaRPr lang="it-IT" sz="2400" dirty="0" smtClean="0"/>
          </a:p>
          <a:p>
            <a:pPr algn="just"/>
            <a:r>
              <a:rPr lang="it-IT" sz="2400" b="1" dirty="0"/>
              <a:t>AREA DI AMMASSAMENTO DEI SOCCORRITORI E DELLE </a:t>
            </a:r>
            <a:r>
              <a:rPr lang="it-IT" sz="2400" b="1" dirty="0" smtClean="0"/>
              <a:t>RISORSE</a:t>
            </a:r>
            <a:r>
              <a:rPr lang="it-IT" sz="2400" dirty="0" smtClean="0"/>
              <a:t>: aree </a:t>
            </a:r>
            <a:r>
              <a:rPr lang="it-IT" sz="2400" dirty="0"/>
              <a:t>dove far affluire i materiali, i mezzi e gli uomini necessari alle operazioni di </a:t>
            </a:r>
            <a:r>
              <a:rPr lang="it-IT" sz="2400" dirty="0" smtClean="0"/>
              <a:t>soccorso.</a:t>
            </a:r>
            <a:endParaRPr lang="it-IT" sz="2400" dirty="0"/>
          </a:p>
          <a:p>
            <a:pPr algn="just">
              <a:lnSpc>
                <a:spcPct val="150000"/>
              </a:lnSpc>
            </a:pPr>
            <a:endParaRPr lang="it-IT" dirty="0"/>
          </a:p>
        </p:txBody>
      </p:sp>
    </p:spTree>
    <p:extLst>
      <p:ext uri="{BB962C8B-B14F-4D97-AF65-F5344CB8AC3E}">
        <p14:creationId xmlns:p14="http://schemas.microsoft.com/office/powerpoint/2010/main" val="9327994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1169789" y="578008"/>
            <a:ext cx="8856984" cy="6370975"/>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
            </a:pPr>
            <a:r>
              <a:rPr lang="it-IT" sz="2400" b="1" dirty="0" smtClean="0">
                <a:solidFill>
                  <a:srgbClr val="444444"/>
                </a:solidFill>
              </a:rPr>
              <a:t>Conoscere </a:t>
            </a:r>
            <a:r>
              <a:rPr lang="it-IT" sz="2400" b="1" dirty="0">
                <a:solidFill>
                  <a:srgbClr val="444444"/>
                </a:solidFill>
              </a:rPr>
              <a:t>i rischi presenti nella zona in cui si </a:t>
            </a:r>
            <a:r>
              <a:rPr lang="it-IT" sz="2400" b="1" dirty="0" smtClean="0">
                <a:solidFill>
                  <a:srgbClr val="444444"/>
                </a:solidFill>
              </a:rPr>
              <a:t>vive.</a:t>
            </a:r>
            <a:endParaRPr lang="it-IT" sz="2400" b="1" dirty="0">
              <a:solidFill>
                <a:srgbClr val="444444"/>
              </a:solidFill>
            </a:endParaRPr>
          </a:p>
          <a:p>
            <a:pPr marL="285750" indent="-285750" algn="just">
              <a:lnSpc>
                <a:spcPct val="150000"/>
              </a:lnSpc>
              <a:buFont typeface="Wingdings" panose="05000000000000000000" pitchFamily="2" charset="2"/>
              <a:buChar char="§"/>
            </a:pPr>
            <a:endParaRPr lang="it-IT" sz="1400" b="1" dirty="0" smtClean="0">
              <a:solidFill>
                <a:srgbClr val="444444"/>
              </a:solidFill>
            </a:endParaRPr>
          </a:p>
          <a:p>
            <a:pPr marL="342900" indent="-342900" algn="just">
              <a:lnSpc>
                <a:spcPct val="150000"/>
              </a:lnSpc>
              <a:buFont typeface="Wingdings" panose="05000000000000000000" pitchFamily="2" charset="2"/>
              <a:buChar char="§"/>
            </a:pPr>
            <a:r>
              <a:rPr lang="it-IT" sz="2400" b="1" dirty="0" smtClean="0">
                <a:solidFill>
                  <a:srgbClr val="444444"/>
                </a:solidFill>
              </a:rPr>
              <a:t>Informarsi </a:t>
            </a:r>
            <a:r>
              <a:rPr lang="it-IT" sz="2400" b="1" dirty="0">
                <a:solidFill>
                  <a:srgbClr val="444444"/>
                </a:solidFill>
              </a:rPr>
              <a:t>sull'organizzazione locale dei servizi di emergenza e </a:t>
            </a:r>
            <a:r>
              <a:rPr lang="it-IT" sz="2400" b="1" dirty="0" smtClean="0">
                <a:solidFill>
                  <a:srgbClr val="444444"/>
                </a:solidFill>
              </a:rPr>
              <a:t>su ciò </a:t>
            </a:r>
            <a:r>
              <a:rPr lang="it-IT" sz="2400" b="1" dirty="0">
                <a:solidFill>
                  <a:srgbClr val="444444"/>
                </a:solidFill>
              </a:rPr>
              <a:t>che si deve fare all'approssimarsi di una situazione </a:t>
            </a:r>
            <a:r>
              <a:rPr lang="it-IT" sz="2400" b="1" dirty="0" smtClean="0">
                <a:solidFill>
                  <a:srgbClr val="444444"/>
                </a:solidFill>
              </a:rPr>
              <a:t>rischiosa.</a:t>
            </a:r>
            <a:endParaRPr lang="it-IT" sz="2400" b="1" dirty="0">
              <a:solidFill>
                <a:srgbClr val="444444"/>
              </a:solidFill>
            </a:endParaRPr>
          </a:p>
          <a:p>
            <a:pPr marL="285750" indent="-285750" algn="just">
              <a:lnSpc>
                <a:spcPct val="150000"/>
              </a:lnSpc>
              <a:buFont typeface="Wingdings" panose="05000000000000000000" pitchFamily="2" charset="2"/>
              <a:buChar char="§"/>
            </a:pPr>
            <a:endParaRPr lang="it-IT" sz="1400" b="1" dirty="0" smtClean="0">
              <a:solidFill>
                <a:srgbClr val="444444"/>
              </a:solidFill>
            </a:endParaRPr>
          </a:p>
          <a:p>
            <a:pPr marL="342900" indent="-342900" algn="just">
              <a:lnSpc>
                <a:spcPct val="150000"/>
              </a:lnSpc>
              <a:buFont typeface="Wingdings" panose="05000000000000000000" pitchFamily="2" charset="2"/>
              <a:buChar char="§"/>
            </a:pPr>
            <a:r>
              <a:rPr lang="it-IT" sz="2400" b="1" dirty="0" smtClean="0">
                <a:solidFill>
                  <a:srgbClr val="444444"/>
                </a:solidFill>
              </a:rPr>
              <a:t>Individuare </a:t>
            </a:r>
            <a:r>
              <a:rPr lang="it-IT" sz="2400" b="1" dirty="0">
                <a:solidFill>
                  <a:srgbClr val="444444"/>
                </a:solidFill>
              </a:rPr>
              <a:t>le vie di fuga principali o alternative nelle strutture nelle quali ci </a:t>
            </a:r>
            <a:r>
              <a:rPr lang="it-IT" sz="2400" b="1" dirty="0" smtClean="0">
                <a:solidFill>
                  <a:srgbClr val="444444"/>
                </a:solidFill>
              </a:rPr>
              <a:t>troviamo.</a:t>
            </a:r>
            <a:endParaRPr lang="it-IT" sz="2400" b="1" dirty="0">
              <a:solidFill>
                <a:srgbClr val="444444"/>
              </a:solidFill>
            </a:endParaRPr>
          </a:p>
          <a:p>
            <a:pPr marL="285750" indent="-285750" algn="just">
              <a:lnSpc>
                <a:spcPct val="150000"/>
              </a:lnSpc>
              <a:buFont typeface="Wingdings" panose="05000000000000000000" pitchFamily="2" charset="2"/>
              <a:buChar char="§"/>
            </a:pPr>
            <a:endParaRPr lang="it-IT" sz="1400" b="1" dirty="0" smtClean="0">
              <a:solidFill>
                <a:srgbClr val="444444"/>
              </a:solidFill>
            </a:endParaRPr>
          </a:p>
          <a:p>
            <a:pPr marL="342900" indent="-342900" algn="just">
              <a:lnSpc>
                <a:spcPct val="150000"/>
              </a:lnSpc>
              <a:buFont typeface="Wingdings" panose="05000000000000000000" pitchFamily="2" charset="2"/>
              <a:buChar char="§"/>
            </a:pPr>
            <a:r>
              <a:rPr lang="it-IT" sz="2400" b="1" dirty="0" smtClean="0">
                <a:solidFill>
                  <a:srgbClr val="444444"/>
                </a:solidFill>
              </a:rPr>
              <a:t>Individuare </a:t>
            </a:r>
            <a:r>
              <a:rPr lang="it-IT" sz="2400" b="1" dirty="0">
                <a:solidFill>
                  <a:srgbClr val="444444"/>
                </a:solidFill>
              </a:rPr>
              <a:t>l'area di attesa più vicina all'abitazione, alla scuola, al posto di </a:t>
            </a:r>
            <a:r>
              <a:rPr lang="it-IT" sz="2400" b="1" dirty="0" smtClean="0">
                <a:solidFill>
                  <a:srgbClr val="444444"/>
                </a:solidFill>
              </a:rPr>
              <a:t>lavoro.</a:t>
            </a:r>
            <a:endParaRPr lang="it-IT" sz="2400" b="1" dirty="0">
              <a:solidFill>
                <a:srgbClr val="444444"/>
              </a:solidFill>
            </a:endParaRPr>
          </a:p>
          <a:p>
            <a:pPr marL="285750" indent="-285750" algn="just">
              <a:lnSpc>
                <a:spcPct val="150000"/>
              </a:lnSpc>
              <a:buFont typeface="Wingdings" panose="05000000000000000000" pitchFamily="2" charset="2"/>
              <a:buChar char="§"/>
            </a:pPr>
            <a:endParaRPr lang="it-IT" sz="1400" b="1" dirty="0" smtClean="0">
              <a:solidFill>
                <a:srgbClr val="444444"/>
              </a:solidFill>
            </a:endParaRPr>
          </a:p>
          <a:p>
            <a:pPr marL="342900" indent="-342900" algn="just">
              <a:lnSpc>
                <a:spcPct val="150000"/>
              </a:lnSpc>
              <a:buFont typeface="Wingdings" panose="05000000000000000000" pitchFamily="2" charset="2"/>
              <a:buChar char="§"/>
            </a:pPr>
            <a:r>
              <a:rPr lang="it-IT" sz="2400" b="1" dirty="0" smtClean="0">
                <a:solidFill>
                  <a:srgbClr val="444444"/>
                </a:solidFill>
              </a:rPr>
              <a:t>Accertarsi </a:t>
            </a:r>
            <a:r>
              <a:rPr lang="it-IT" sz="2400" b="1" dirty="0">
                <a:solidFill>
                  <a:srgbClr val="444444"/>
                </a:solidFill>
              </a:rPr>
              <a:t>delle condizioni del tempo e della percorribilità delle strade prima di mettersi in </a:t>
            </a:r>
            <a:r>
              <a:rPr lang="it-IT" sz="2400" b="1" dirty="0" smtClean="0">
                <a:solidFill>
                  <a:srgbClr val="444444"/>
                </a:solidFill>
              </a:rPr>
              <a:t>viaggio.</a:t>
            </a:r>
            <a:endParaRPr lang="it-IT" sz="2400" b="1" i="0" dirty="0">
              <a:solidFill>
                <a:srgbClr val="444444"/>
              </a:solidFill>
              <a:effectLst/>
            </a:endParaRPr>
          </a:p>
        </p:txBody>
      </p:sp>
      <p:sp>
        <p:nvSpPr>
          <p:cNvPr id="3" name="CasellaDiTesto 2"/>
          <p:cNvSpPr txBox="1"/>
          <p:nvPr/>
        </p:nvSpPr>
        <p:spPr>
          <a:xfrm>
            <a:off x="305693" y="-1"/>
            <a:ext cx="738664" cy="7561263"/>
          </a:xfrm>
          <a:prstGeom prst="rect">
            <a:avLst/>
          </a:prstGeom>
          <a:solidFill>
            <a:srgbClr val="FFC000">
              <a:alpha val="90000"/>
            </a:srgbClr>
          </a:solidFill>
        </p:spPr>
        <p:txBody>
          <a:bodyPr vert="vert270" wrap="square" rtlCol="0">
            <a:spAutoFit/>
          </a:bodyPr>
          <a:lstStyle/>
          <a:p>
            <a:r>
              <a:rPr lang="it-IT" sz="3600" b="1" dirty="0" smtClean="0"/>
              <a:t> CONSIGLI </a:t>
            </a:r>
            <a:endParaRPr lang="it-IT" sz="3600" b="1" dirty="0"/>
          </a:p>
        </p:txBody>
      </p:sp>
    </p:spTree>
    <p:extLst>
      <p:ext uri="{BB962C8B-B14F-4D97-AF65-F5344CB8AC3E}">
        <p14:creationId xmlns:p14="http://schemas.microsoft.com/office/powerpoint/2010/main" val="28544555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 name="Rettangolo 5"/>
          <p:cNvSpPr/>
          <p:nvPr/>
        </p:nvSpPr>
        <p:spPr>
          <a:xfrm>
            <a:off x="-36005" y="0"/>
            <a:ext cx="10440480" cy="118834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p:cNvSpPr txBox="1"/>
          <p:nvPr/>
        </p:nvSpPr>
        <p:spPr>
          <a:xfrm>
            <a:off x="377701" y="108223"/>
            <a:ext cx="9577064" cy="1015663"/>
          </a:xfrm>
          <a:prstGeom prst="rect">
            <a:avLst/>
          </a:prstGeom>
          <a:noFill/>
        </p:spPr>
        <p:txBody>
          <a:bodyPr wrap="square" rtlCol="0">
            <a:spAutoFit/>
          </a:bodyPr>
          <a:lstStyle/>
          <a:p>
            <a:pPr algn="ctr"/>
            <a:r>
              <a:rPr lang="it-IT" sz="3600" b="1" cap="small" dirty="0" smtClean="0"/>
              <a:t>Area di Attesa</a:t>
            </a:r>
          </a:p>
          <a:p>
            <a:pPr algn="ctr"/>
            <a:r>
              <a:rPr lang="it-IT" sz="2400" b="1" cap="small" dirty="0" smtClean="0"/>
              <a:t>Grazzanise</a:t>
            </a:r>
          </a:p>
        </p:txBody>
      </p:sp>
    </p:spTree>
    <p:extLst>
      <p:ext uri="{BB962C8B-B14F-4D97-AF65-F5344CB8AC3E}">
        <p14:creationId xmlns:p14="http://schemas.microsoft.com/office/powerpoint/2010/main" val="30064923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 name="Rettangolo 5"/>
          <p:cNvSpPr/>
          <p:nvPr/>
        </p:nvSpPr>
        <p:spPr>
          <a:xfrm>
            <a:off x="-36005" y="0"/>
            <a:ext cx="10440480" cy="118834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p:cNvSpPr txBox="1"/>
          <p:nvPr/>
        </p:nvSpPr>
        <p:spPr>
          <a:xfrm>
            <a:off x="377701" y="108223"/>
            <a:ext cx="9577064" cy="1015663"/>
          </a:xfrm>
          <a:prstGeom prst="rect">
            <a:avLst/>
          </a:prstGeom>
          <a:noFill/>
        </p:spPr>
        <p:txBody>
          <a:bodyPr wrap="square" rtlCol="0">
            <a:spAutoFit/>
          </a:bodyPr>
          <a:lstStyle/>
          <a:p>
            <a:pPr algn="ctr"/>
            <a:r>
              <a:rPr lang="it-IT" sz="3600" b="1" cap="small" dirty="0" smtClean="0"/>
              <a:t>Area di Attesa</a:t>
            </a:r>
            <a:endParaRPr lang="it-IT" sz="2400" b="1" cap="small" dirty="0"/>
          </a:p>
          <a:p>
            <a:pPr algn="ctr"/>
            <a:r>
              <a:rPr lang="it-IT" sz="2400" b="1" cap="small" dirty="0" smtClean="0"/>
              <a:t>Brezza</a:t>
            </a:r>
            <a:endParaRPr lang="it-IT" sz="3600" b="1" cap="small" dirty="0" smtClean="0"/>
          </a:p>
        </p:txBody>
      </p:sp>
    </p:spTree>
    <p:extLst>
      <p:ext uri="{BB962C8B-B14F-4D97-AF65-F5344CB8AC3E}">
        <p14:creationId xmlns:p14="http://schemas.microsoft.com/office/powerpoint/2010/main" val="23603005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 name="Rettangolo 5"/>
          <p:cNvSpPr/>
          <p:nvPr/>
        </p:nvSpPr>
        <p:spPr>
          <a:xfrm>
            <a:off x="-36005" y="0"/>
            <a:ext cx="10440480" cy="118834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p:cNvSpPr txBox="1"/>
          <p:nvPr/>
        </p:nvSpPr>
        <p:spPr>
          <a:xfrm>
            <a:off x="377701" y="108223"/>
            <a:ext cx="9577064" cy="1015663"/>
          </a:xfrm>
          <a:prstGeom prst="rect">
            <a:avLst/>
          </a:prstGeom>
          <a:noFill/>
        </p:spPr>
        <p:txBody>
          <a:bodyPr wrap="square" rtlCol="0">
            <a:spAutoFit/>
          </a:bodyPr>
          <a:lstStyle/>
          <a:p>
            <a:pPr algn="ctr"/>
            <a:r>
              <a:rPr lang="it-IT" sz="3600" b="1" cap="small" dirty="0" smtClean="0"/>
              <a:t>Aree e Strutture di Protezione Civile</a:t>
            </a:r>
            <a:endParaRPr lang="it-IT" sz="2400" b="1" cap="small" dirty="0"/>
          </a:p>
          <a:p>
            <a:pPr algn="ctr"/>
            <a:r>
              <a:rPr lang="it-IT" sz="2400" b="1" cap="small" dirty="0" smtClean="0"/>
              <a:t>Grazzanise</a:t>
            </a:r>
            <a:endParaRPr lang="it-IT" sz="3600" b="1" cap="small" dirty="0" smtClean="0"/>
          </a:p>
        </p:txBody>
      </p:sp>
    </p:spTree>
    <p:extLst>
      <p:ext uri="{BB962C8B-B14F-4D97-AF65-F5344CB8AC3E}">
        <p14:creationId xmlns:p14="http://schemas.microsoft.com/office/powerpoint/2010/main" val="83240982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2039</TotalTime>
  <Words>712</Words>
  <Application>Microsoft Office PowerPoint</Application>
  <PresentationFormat>Personalizzato</PresentationFormat>
  <Paragraphs>87</Paragraphs>
  <Slides>13</Slides>
  <Notes>0</Notes>
  <HiddenSlides>0</HiddenSlides>
  <MMClips>0</MMClips>
  <ScaleCrop>false</ScaleCrop>
  <HeadingPairs>
    <vt:vector size="4" baseType="variant">
      <vt:variant>
        <vt:lpstr>Tema</vt:lpstr>
      </vt:variant>
      <vt:variant>
        <vt:i4>1</vt:i4>
      </vt:variant>
      <vt:variant>
        <vt:lpstr>Titoli diapositive</vt:lpstr>
      </vt:variant>
      <vt:variant>
        <vt:i4>13</vt:i4>
      </vt:variant>
    </vt:vector>
  </HeadingPairs>
  <TitlesOfParts>
    <vt:vector size="14" baseType="lpstr">
      <vt:lpstr>Tema di Office</vt:lpstr>
      <vt:lpstr>Comune di Grazzanise  Provincia di Caserta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Comune di Grazzanise  Provincia di Caserta</dc:title>
  <dc:creator>User</dc:creator>
  <cp:lastModifiedBy>utente</cp:lastModifiedBy>
  <cp:revision>41</cp:revision>
  <dcterms:created xsi:type="dcterms:W3CDTF">2016-01-19T15:14:30Z</dcterms:created>
  <dcterms:modified xsi:type="dcterms:W3CDTF">2016-01-23T08:32:20Z</dcterms:modified>
</cp:coreProperties>
</file>